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9" r:id="rId3"/>
    <p:sldId id="261" r:id="rId4"/>
    <p:sldId id="304" r:id="rId5"/>
    <p:sldId id="305" r:id="rId6"/>
    <p:sldId id="260" r:id="rId7"/>
    <p:sldId id="257" r:id="rId8"/>
    <p:sldId id="263" r:id="rId9"/>
    <p:sldId id="264" r:id="rId10"/>
    <p:sldId id="266" r:id="rId11"/>
    <p:sldId id="265" r:id="rId12"/>
    <p:sldId id="281" r:id="rId13"/>
    <p:sldId id="282" r:id="rId14"/>
    <p:sldId id="268" r:id="rId15"/>
    <p:sldId id="271" r:id="rId16"/>
    <p:sldId id="292" r:id="rId17"/>
    <p:sldId id="270" r:id="rId18"/>
    <p:sldId id="272" r:id="rId19"/>
    <p:sldId id="273" r:id="rId20"/>
    <p:sldId id="274" r:id="rId21"/>
    <p:sldId id="293" r:id="rId22"/>
    <p:sldId id="275" r:id="rId23"/>
    <p:sldId id="276" r:id="rId24"/>
    <p:sldId id="277" r:id="rId25"/>
    <p:sldId id="278" r:id="rId26"/>
    <p:sldId id="279" r:id="rId27"/>
    <p:sldId id="299" r:id="rId28"/>
    <p:sldId id="300" r:id="rId29"/>
    <p:sldId id="301" r:id="rId30"/>
    <p:sldId id="302" r:id="rId31"/>
    <p:sldId id="307" r:id="rId32"/>
    <p:sldId id="298" r:id="rId33"/>
    <p:sldId id="285" r:id="rId34"/>
    <p:sldId id="280" r:id="rId35"/>
    <p:sldId id="286" r:id="rId36"/>
    <p:sldId id="287" r:id="rId37"/>
    <p:sldId id="289" r:id="rId38"/>
    <p:sldId id="290" r:id="rId39"/>
    <p:sldId id="291" r:id="rId40"/>
    <p:sldId id="284" r:id="rId41"/>
    <p:sldId id="295" r:id="rId42"/>
    <p:sldId id="310" r:id="rId43"/>
    <p:sldId id="311" r:id="rId44"/>
    <p:sldId id="312" r:id="rId45"/>
    <p:sldId id="315" r:id="rId46"/>
    <p:sldId id="313" r:id="rId47"/>
    <p:sldId id="317" r:id="rId48"/>
    <p:sldId id="296" r:id="rId49"/>
    <p:sldId id="309" r:id="rId50"/>
    <p:sldId id="308" r:id="rId51"/>
    <p:sldId id="262" r:id="rId52"/>
    <p:sldId id="318" r:id="rId53"/>
    <p:sldId id="30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27" autoAdjust="0"/>
  </p:normalViewPr>
  <p:slideViewPr>
    <p:cSldViewPr>
      <p:cViewPr varScale="1">
        <p:scale>
          <a:sx n="68" d="100"/>
          <a:sy n="68" d="100"/>
        </p:scale>
        <p:origin x="12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88452-1D84-422F-AE7F-8F24FAE35D6B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</dgm:pt>
    <dgm:pt modelId="{D4D1CD61-0204-4B9C-A719-DDC298B27C0D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เลือก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01649448-7C51-4648-905A-E1DF72A6A523}" type="parTrans" cxnId="{527FE34D-72BC-4010-9B50-1FB40BEA0D5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BE3A6F96-0819-4BDE-B4AF-ACF901AF3046}" type="sibTrans" cxnId="{527FE34D-72BC-4010-9B50-1FB40BEA0D5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9A264509-CDDA-48F5-99BD-66D52C6F4AEA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คิดเงิน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0072EC15-1EC0-4CB6-BB92-81359D880777}" type="parTrans" cxnId="{A48B0CA2-685C-4E3D-BB81-EE7E6F5BD387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F5ECAA25-0CA5-43E6-B590-A641E187A8B2}" type="sibTrans" cxnId="{A48B0CA2-685C-4E3D-BB81-EE7E6F5BD387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029C39CC-2630-4198-8B14-DC61AD3A971E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รอ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AD4D4646-AC18-41A7-9131-3EDA17FE05D7}" type="parTrans" cxnId="{786B11E4-4143-4D1D-B117-5C737167128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09B8E8DB-AEC4-4D6F-BB12-B5EC674C758F}" type="sibTrans" cxnId="{786B11E4-4143-4D1D-B117-5C737167128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5D11E83F-85BE-42FF-964C-13A4A65C0115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รับของ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3B4FC0CA-81F2-41D6-943B-5E55A652BF12}" type="parTrans" cxnId="{03B94A46-CB4E-4D88-9815-B523332266A8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C4D96CEA-CFBC-4045-8604-E5E9ACCBC812}" type="sibTrans" cxnId="{03B94A46-CB4E-4D88-9815-B523332266A8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2ABB57A9-6B7E-4A7B-A03F-93F0485AE01F}" type="pres">
      <dgm:prSet presAssocID="{DFD88452-1D84-422F-AE7F-8F24FAE35D6B}" presName="Name0" presStyleCnt="0">
        <dgm:presLayoutVars>
          <dgm:dir/>
          <dgm:animLvl val="lvl"/>
          <dgm:resizeHandles val="exact"/>
        </dgm:presLayoutVars>
      </dgm:prSet>
      <dgm:spPr/>
    </dgm:pt>
    <dgm:pt modelId="{94F19F8B-3537-4207-974D-566CFA331161}" type="pres">
      <dgm:prSet presAssocID="{D4D1CD61-0204-4B9C-A719-DDC298B27C0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D13E312-A925-4283-9ACA-A1FE109E26BA}" type="pres">
      <dgm:prSet presAssocID="{BE3A6F96-0819-4BDE-B4AF-ACF901AF3046}" presName="parTxOnlySpace" presStyleCnt="0"/>
      <dgm:spPr/>
    </dgm:pt>
    <dgm:pt modelId="{F7962F19-44F1-4F1E-921D-9F40BF4704F5}" type="pres">
      <dgm:prSet presAssocID="{9A264509-CDDA-48F5-99BD-66D52C6F4AE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6A8878B-1E69-4304-A150-64C598301D1C}" type="pres">
      <dgm:prSet presAssocID="{F5ECAA25-0CA5-43E6-B590-A641E187A8B2}" presName="parTxOnlySpace" presStyleCnt="0"/>
      <dgm:spPr/>
    </dgm:pt>
    <dgm:pt modelId="{0BA935BE-0027-41C3-8CA9-80DC37EBA6A5}" type="pres">
      <dgm:prSet presAssocID="{029C39CC-2630-4198-8B14-DC61AD3A971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5876C1E-2549-4C3B-8CA7-2711C5BFA0E0}" type="pres">
      <dgm:prSet presAssocID="{09B8E8DB-AEC4-4D6F-BB12-B5EC674C758F}" presName="parTxOnlySpace" presStyleCnt="0"/>
      <dgm:spPr/>
    </dgm:pt>
    <dgm:pt modelId="{5F720600-002A-422F-9086-A346F91A4F6B}" type="pres">
      <dgm:prSet presAssocID="{5D11E83F-85BE-42FF-964C-13A4A65C0115}" presName="parTxOnly" presStyleLbl="node1" presStyleIdx="3" presStyleCnt="4" custLinFactNeighborX="17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BEED4AA0-036A-4B0B-A9F9-987F5F45414F}" type="presOf" srcId="{DFD88452-1D84-422F-AE7F-8F24FAE35D6B}" destId="{2ABB57A9-6B7E-4A7B-A03F-93F0485AE01F}" srcOrd="0" destOrd="0" presId="urn:microsoft.com/office/officeart/2005/8/layout/chevron1"/>
    <dgm:cxn modelId="{9AAB5212-F4F2-4E79-9033-E0A4BCDB30BF}" type="presOf" srcId="{D4D1CD61-0204-4B9C-A719-DDC298B27C0D}" destId="{94F19F8B-3537-4207-974D-566CFA331161}" srcOrd="0" destOrd="0" presId="urn:microsoft.com/office/officeart/2005/8/layout/chevron1"/>
    <dgm:cxn modelId="{764AD035-0920-42B7-BFC0-D3FD10AAE808}" type="presOf" srcId="{5D11E83F-85BE-42FF-964C-13A4A65C0115}" destId="{5F720600-002A-422F-9086-A346F91A4F6B}" srcOrd="0" destOrd="0" presId="urn:microsoft.com/office/officeart/2005/8/layout/chevron1"/>
    <dgm:cxn modelId="{03B94A46-CB4E-4D88-9815-B523332266A8}" srcId="{DFD88452-1D84-422F-AE7F-8F24FAE35D6B}" destId="{5D11E83F-85BE-42FF-964C-13A4A65C0115}" srcOrd="3" destOrd="0" parTransId="{3B4FC0CA-81F2-41D6-943B-5E55A652BF12}" sibTransId="{C4D96CEA-CFBC-4045-8604-E5E9ACCBC812}"/>
    <dgm:cxn modelId="{ED7B5D37-079A-4962-A014-8DADA7F45E34}" type="presOf" srcId="{029C39CC-2630-4198-8B14-DC61AD3A971E}" destId="{0BA935BE-0027-41C3-8CA9-80DC37EBA6A5}" srcOrd="0" destOrd="0" presId="urn:microsoft.com/office/officeart/2005/8/layout/chevron1"/>
    <dgm:cxn modelId="{A48B0CA2-685C-4E3D-BB81-EE7E6F5BD387}" srcId="{DFD88452-1D84-422F-AE7F-8F24FAE35D6B}" destId="{9A264509-CDDA-48F5-99BD-66D52C6F4AEA}" srcOrd="1" destOrd="0" parTransId="{0072EC15-1EC0-4CB6-BB92-81359D880777}" sibTransId="{F5ECAA25-0CA5-43E6-B590-A641E187A8B2}"/>
    <dgm:cxn modelId="{527FE34D-72BC-4010-9B50-1FB40BEA0D5B}" srcId="{DFD88452-1D84-422F-AE7F-8F24FAE35D6B}" destId="{D4D1CD61-0204-4B9C-A719-DDC298B27C0D}" srcOrd="0" destOrd="0" parTransId="{01649448-7C51-4648-905A-E1DF72A6A523}" sibTransId="{BE3A6F96-0819-4BDE-B4AF-ACF901AF3046}"/>
    <dgm:cxn modelId="{786B11E4-4143-4D1D-B117-5C737167128B}" srcId="{DFD88452-1D84-422F-AE7F-8F24FAE35D6B}" destId="{029C39CC-2630-4198-8B14-DC61AD3A971E}" srcOrd="2" destOrd="0" parTransId="{AD4D4646-AC18-41A7-9131-3EDA17FE05D7}" sibTransId="{09B8E8DB-AEC4-4D6F-BB12-B5EC674C758F}"/>
    <dgm:cxn modelId="{E7257059-8922-4007-86D4-D61F6A671879}" type="presOf" srcId="{9A264509-CDDA-48F5-99BD-66D52C6F4AEA}" destId="{F7962F19-44F1-4F1E-921D-9F40BF4704F5}" srcOrd="0" destOrd="0" presId="urn:microsoft.com/office/officeart/2005/8/layout/chevron1"/>
    <dgm:cxn modelId="{7E6EE15F-0F3B-4D08-8612-44B6311F7597}" type="presParOf" srcId="{2ABB57A9-6B7E-4A7B-A03F-93F0485AE01F}" destId="{94F19F8B-3537-4207-974D-566CFA331161}" srcOrd="0" destOrd="0" presId="urn:microsoft.com/office/officeart/2005/8/layout/chevron1"/>
    <dgm:cxn modelId="{057C64B8-2319-4AE4-8098-FE46F136DF9A}" type="presParOf" srcId="{2ABB57A9-6B7E-4A7B-A03F-93F0485AE01F}" destId="{AD13E312-A925-4283-9ACA-A1FE109E26BA}" srcOrd="1" destOrd="0" presId="urn:microsoft.com/office/officeart/2005/8/layout/chevron1"/>
    <dgm:cxn modelId="{1033B671-353D-44F6-BA86-02BA4B610AF0}" type="presParOf" srcId="{2ABB57A9-6B7E-4A7B-A03F-93F0485AE01F}" destId="{F7962F19-44F1-4F1E-921D-9F40BF4704F5}" srcOrd="2" destOrd="0" presId="urn:microsoft.com/office/officeart/2005/8/layout/chevron1"/>
    <dgm:cxn modelId="{F6BF7A37-28D8-44E3-8C33-84B5DCE944C4}" type="presParOf" srcId="{2ABB57A9-6B7E-4A7B-A03F-93F0485AE01F}" destId="{D6A8878B-1E69-4304-A150-64C598301D1C}" srcOrd="3" destOrd="0" presId="urn:microsoft.com/office/officeart/2005/8/layout/chevron1"/>
    <dgm:cxn modelId="{1B7E86E0-468F-4D79-A09B-DCD9B9EA025B}" type="presParOf" srcId="{2ABB57A9-6B7E-4A7B-A03F-93F0485AE01F}" destId="{0BA935BE-0027-41C3-8CA9-80DC37EBA6A5}" srcOrd="4" destOrd="0" presId="urn:microsoft.com/office/officeart/2005/8/layout/chevron1"/>
    <dgm:cxn modelId="{51930C51-B263-4FDA-B77F-C857B500ADA2}" type="presParOf" srcId="{2ABB57A9-6B7E-4A7B-A03F-93F0485AE01F}" destId="{65876C1E-2549-4C3B-8CA7-2711C5BFA0E0}" srcOrd="5" destOrd="0" presId="urn:microsoft.com/office/officeart/2005/8/layout/chevron1"/>
    <dgm:cxn modelId="{B45E1CD1-E3E0-4615-BE20-D776A867B3AC}" type="presParOf" srcId="{2ABB57A9-6B7E-4A7B-A03F-93F0485AE01F}" destId="{5F720600-002A-422F-9086-A346F91A4F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D88452-1D84-422F-AE7F-8F24FAE35D6B}" type="doc">
      <dgm:prSet loTypeId="urn:microsoft.com/office/officeart/2005/8/layout/chevron1" loCatId="process" qsTypeId="urn:microsoft.com/office/officeart/2005/8/quickstyle/simple4" qsCatId="simple" csTypeId="urn:microsoft.com/office/officeart/2005/8/colors/colorful3" csCatId="colorful" phldr="1"/>
      <dgm:spPr/>
    </dgm:pt>
    <dgm:pt modelId="{D4D1CD61-0204-4B9C-A719-DDC298B27C0D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คิดเงิน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01649448-7C51-4648-905A-E1DF72A6A523}" type="parTrans" cxnId="{527FE34D-72BC-4010-9B50-1FB40BEA0D5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BE3A6F96-0819-4BDE-B4AF-ACF901AF3046}" type="sibTrans" cxnId="{527FE34D-72BC-4010-9B50-1FB40BEA0D5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9A264509-CDDA-48F5-99BD-66D52C6F4AEA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พิมพ์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0072EC15-1EC0-4CB6-BB92-81359D880777}" type="parTrans" cxnId="{A48B0CA2-685C-4E3D-BB81-EE7E6F5BD387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F5ECAA25-0CA5-43E6-B590-A641E187A8B2}" type="sibTrans" cxnId="{A48B0CA2-685C-4E3D-BB81-EE7E6F5BD387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029C39CC-2630-4198-8B14-DC61AD3A971E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จัดของ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AD4D4646-AC18-41A7-9131-3EDA17FE05D7}" type="parTrans" cxnId="{786B11E4-4143-4D1D-B117-5C737167128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09B8E8DB-AEC4-4D6F-BB12-B5EC674C758F}" type="sibTrans" cxnId="{786B11E4-4143-4D1D-B117-5C737167128B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5D11E83F-85BE-42FF-964C-13A4A65C0115}">
      <dgm:prSet phldrT="[Text]"/>
      <dgm:spPr/>
      <dgm:t>
        <a:bodyPr/>
        <a:lstStyle/>
        <a:p>
          <a:r>
            <a:rPr lang="th-TH" dirty="0" smtClean="0">
              <a:latin typeface="supermarket" pitchFamily="2" charset="0"/>
              <a:cs typeface="supermarket" pitchFamily="2" charset="0"/>
            </a:rPr>
            <a:t>พร้อมจ่าย</a:t>
          </a:r>
          <a:endParaRPr lang="th-TH" dirty="0">
            <a:latin typeface="supermarket" pitchFamily="2" charset="0"/>
            <a:cs typeface="supermarket" pitchFamily="2" charset="0"/>
          </a:endParaRPr>
        </a:p>
      </dgm:t>
    </dgm:pt>
    <dgm:pt modelId="{3B4FC0CA-81F2-41D6-943B-5E55A652BF12}" type="parTrans" cxnId="{03B94A46-CB4E-4D88-9815-B523332266A8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C4D96CEA-CFBC-4045-8604-E5E9ACCBC812}" type="sibTrans" cxnId="{03B94A46-CB4E-4D88-9815-B523332266A8}">
      <dgm:prSet/>
      <dgm:spPr/>
      <dgm:t>
        <a:bodyPr/>
        <a:lstStyle/>
        <a:p>
          <a:endParaRPr lang="th-TH">
            <a:latin typeface="supermarket" pitchFamily="2" charset="0"/>
            <a:cs typeface="supermarket" pitchFamily="2" charset="0"/>
          </a:endParaRPr>
        </a:p>
      </dgm:t>
    </dgm:pt>
    <dgm:pt modelId="{2ABB57A9-6B7E-4A7B-A03F-93F0485AE01F}" type="pres">
      <dgm:prSet presAssocID="{DFD88452-1D84-422F-AE7F-8F24FAE35D6B}" presName="Name0" presStyleCnt="0">
        <dgm:presLayoutVars>
          <dgm:dir/>
          <dgm:animLvl val="lvl"/>
          <dgm:resizeHandles val="exact"/>
        </dgm:presLayoutVars>
      </dgm:prSet>
      <dgm:spPr/>
    </dgm:pt>
    <dgm:pt modelId="{94F19F8B-3537-4207-974D-566CFA331161}" type="pres">
      <dgm:prSet presAssocID="{D4D1CD61-0204-4B9C-A719-DDC298B27C0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D13E312-A925-4283-9ACA-A1FE109E26BA}" type="pres">
      <dgm:prSet presAssocID="{BE3A6F96-0819-4BDE-B4AF-ACF901AF3046}" presName="parTxOnlySpace" presStyleCnt="0"/>
      <dgm:spPr/>
    </dgm:pt>
    <dgm:pt modelId="{F7962F19-44F1-4F1E-921D-9F40BF4704F5}" type="pres">
      <dgm:prSet presAssocID="{9A264509-CDDA-48F5-99BD-66D52C6F4AE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6A8878B-1E69-4304-A150-64C598301D1C}" type="pres">
      <dgm:prSet presAssocID="{F5ECAA25-0CA5-43E6-B590-A641E187A8B2}" presName="parTxOnlySpace" presStyleCnt="0"/>
      <dgm:spPr/>
    </dgm:pt>
    <dgm:pt modelId="{0BA935BE-0027-41C3-8CA9-80DC37EBA6A5}" type="pres">
      <dgm:prSet presAssocID="{029C39CC-2630-4198-8B14-DC61AD3A971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5876C1E-2549-4C3B-8CA7-2711C5BFA0E0}" type="pres">
      <dgm:prSet presAssocID="{09B8E8DB-AEC4-4D6F-BB12-B5EC674C758F}" presName="parTxOnlySpace" presStyleCnt="0"/>
      <dgm:spPr/>
    </dgm:pt>
    <dgm:pt modelId="{5F720600-002A-422F-9086-A346F91A4F6B}" type="pres">
      <dgm:prSet presAssocID="{5D11E83F-85BE-42FF-964C-13A4A65C0115}" presName="parTxOnly" presStyleLbl="node1" presStyleIdx="3" presStyleCnt="4" custLinFactNeighborX="17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786B11E4-4143-4D1D-B117-5C737167128B}" srcId="{DFD88452-1D84-422F-AE7F-8F24FAE35D6B}" destId="{029C39CC-2630-4198-8B14-DC61AD3A971E}" srcOrd="2" destOrd="0" parTransId="{AD4D4646-AC18-41A7-9131-3EDA17FE05D7}" sibTransId="{09B8E8DB-AEC4-4D6F-BB12-B5EC674C758F}"/>
    <dgm:cxn modelId="{E8E9EAFE-CFDE-46EB-80ED-85D6D482EB23}" type="presOf" srcId="{9A264509-CDDA-48F5-99BD-66D52C6F4AEA}" destId="{F7962F19-44F1-4F1E-921D-9F40BF4704F5}" srcOrd="0" destOrd="0" presId="urn:microsoft.com/office/officeart/2005/8/layout/chevron1"/>
    <dgm:cxn modelId="{D3800255-87AA-44EE-881D-04C3D0CC4061}" type="presOf" srcId="{DFD88452-1D84-422F-AE7F-8F24FAE35D6B}" destId="{2ABB57A9-6B7E-4A7B-A03F-93F0485AE01F}" srcOrd="0" destOrd="0" presId="urn:microsoft.com/office/officeart/2005/8/layout/chevron1"/>
    <dgm:cxn modelId="{A48B0CA2-685C-4E3D-BB81-EE7E6F5BD387}" srcId="{DFD88452-1D84-422F-AE7F-8F24FAE35D6B}" destId="{9A264509-CDDA-48F5-99BD-66D52C6F4AEA}" srcOrd="1" destOrd="0" parTransId="{0072EC15-1EC0-4CB6-BB92-81359D880777}" sibTransId="{F5ECAA25-0CA5-43E6-B590-A641E187A8B2}"/>
    <dgm:cxn modelId="{D0DBE8CF-CEF8-4E6F-8110-E2BDBD94B59C}" type="presOf" srcId="{5D11E83F-85BE-42FF-964C-13A4A65C0115}" destId="{5F720600-002A-422F-9086-A346F91A4F6B}" srcOrd="0" destOrd="0" presId="urn:microsoft.com/office/officeart/2005/8/layout/chevron1"/>
    <dgm:cxn modelId="{527FE34D-72BC-4010-9B50-1FB40BEA0D5B}" srcId="{DFD88452-1D84-422F-AE7F-8F24FAE35D6B}" destId="{D4D1CD61-0204-4B9C-A719-DDC298B27C0D}" srcOrd="0" destOrd="0" parTransId="{01649448-7C51-4648-905A-E1DF72A6A523}" sibTransId="{BE3A6F96-0819-4BDE-B4AF-ACF901AF3046}"/>
    <dgm:cxn modelId="{03B94A46-CB4E-4D88-9815-B523332266A8}" srcId="{DFD88452-1D84-422F-AE7F-8F24FAE35D6B}" destId="{5D11E83F-85BE-42FF-964C-13A4A65C0115}" srcOrd="3" destOrd="0" parTransId="{3B4FC0CA-81F2-41D6-943B-5E55A652BF12}" sibTransId="{C4D96CEA-CFBC-4045-8604-E5E9ACCBC812}"/>
    <dgm:cxn modelId="{4A5209C0-2993-4ACF-851F-D4801C71D185}" type="presOf" srcId="{029C39CC-2630-4198-8B14-DC61AD3A971E}" destId="{0BA935BE-0027-41C3-8CA9-80DC37EBA6A5}" srcOrd="0" destOrd="0" presId="urn:microsoft.com/office/officeart/2005/8/layout/chevron1"/>
    <dgm:cxn modelId="{0E253672-E0E7-47E2-9FFE-FBB9B7535DF5}" type="presOf" srcId="{D4D1CD61-0204-4B9C-A719-DDC298B27C0D}" destId="{94F19F8B-3537-4207-974D-566CFA331161}" srcOrd="0" destOrd="0" presId="urn:microsoft.com/office/officeart/2005/8/layout/chevron1"/>
    <dgm:cxn modelId="{2D24BC33-1082-4664-8589-5F6EEC9EDFAA}" type="presParOf" srcId="{2ABB57A9-6B7E-4A7B-A03F-93F0485AE01F}" destId="{94F19F8B-3537-4207-974D-566CFA331161}" srcOrd="0" destOrd="0" presId="urn:microsoft.com/office/officeart/2005/8/layout/chevron1"/>
    <dgm:cxn modelId="{B579C027-A84B-464F-B145-C607B12CAB99}" type="presParOf" srcId="{2ABB57A9-6B7E-4A7B-A03F-93F0485AE01F}" destId="{AD13E312-A925-4283-9ACA-A1FE109E26BA}" srcOrd="1" destOrd="0" presId="urn:microsoft.com/office/officeart/2005/8/layout/chevron1"/>
    <dgm:cxn modelId="{5FF0BBD6-95FF-4B69-93C2-9F5B3EE3A325}" type="presParOf" srcId="{2ABB57A9-6B7E-4A7B-A03F-93F0485AE01F}" destId="{F7962F19-44F1-4F1E-921D-9F40BF4704F5}" srcOrd="2" destOrd="0" presId="urn:microsoft.com/office/officeart/2005/8/layout/chevron1"/>
    <dgm:cxn modelId="{C8D4632F-C959-489A-BA55-19EEAD0D71E0}" type="presParOf" srcId="{2ABB57A9-6B7E-4A7B-A03F-93F0485AE01F}" destId="{D6A8878B-1E69-4304-A150-64C598301D1C}" srcOrd="3" destOrd="0" presId="urn:microsoft.com/office/officeart/2005/8/layout/chevron1"/>
    <dgm:cxn modelId="{AB92416B-09DA-4BDB-92D1-BB7D2B41AC67}" type="presParOf" srcId="{2ABB57A9-6B7E-4A7B-A03F-93F0485AE01F}" destId="{0BA935BE-0027-41C3-8CA9-80DC37EBA6A5}" srcOrd="4" destOrd="0" presId="urn:microsoft.com/office/officeart/2005/8/layout/chevron1"/>
    <dgm:cxn modelId="{D2CC85BC-4054-493F-A8E9-7C5259F04BB2}" type="presParOf" srcId="{2ABB57A9-6B7E-4A7B-A03F-93F0485AE01F}" destId="{65876C1E-2549-4C3B-8CA7-2711C5BFA0E0}" srcOrd="5" destOrd="0" presId="urn:microsoft.com/office/officeart/2005/8/layout/chevron1"/>
    <dgm:cxn modelId="{C38D3E4A-8770-4B5C-950E-03A749924C61}" type="presParOf" srcId="{2ABB57A9-6B7E-4A7B-A03F-93F0485AE01F}" destId="{5F720600-002A-422F-9086-A346F91A4F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85407-5AF3-4072-B257-EAC520885095}" type="datetimeFigureOut">
              <a:rPr lang="th-TH" smtClean="0"/>
              <a:t>21/02/57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FCB08-9777-4A51-8E71-ED8A980F4A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8565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สวัสดีค่ะ</a:t>
            </a:r>
            <a:r>
              <a:rPr lang="th-TH" baseline="0" dirty="0" smtClean="0"/>
              <a:t> วันนี้เราจะมานำเสนอระบบขายสินค้าเอกลักษณ์ความเป็นไทยผ่านหน้าร้านกันนะคะ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508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ระบบ</a:t>
            </a:r>
            <a:r>
              <a:rPr lang="th-TH" baseline="0" dirty="0" smtClean="0"/>
              <a:t>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นี้นะคะ คุณสมบัติที่สำคัญก็คือ</a:t>
            </a:r>
            <a:r>
              <a:rPr lang="en-US" baseline="0" dirty="0" smtClean="0"/>
              <a:t> </a:t>
            </a:r>
            <a:r>
              <a:rPr lang="th-TH" baseline="0" dirty="0" smtClean="0"/>
              <a:t>จะมีทั้งระบบหน้าร้านและหลังร้านนะคะ ซึ่งเราได้เพิ่มเติมคุณสมบัติให้มากขึ้นก็คือ</a:t>
            </a:r>
          </a:p>
          <a:p>
            <a:pPr marL="285750" indent="-285750">
              <a:buFontTx/>
              <a:buChar char="-"/>
            </a:pPr>
            <a:r>
              <a:rPr lang="th-TH" baseline="0" dirty="0" smtClean="0"/>
              <a:t>ระบบแสดงคิว</a:t>
            </a:r>
          </a:p>
          <a:p>
            <a:pPr marL="285750" indent="-285750">
              <a:buFontTx/>
              <a:buChar char="-"/>
            </a:pPr>
            <a:r>
              <a:rPr lang="th-TH" baseline="0" dirty="0" smtClean="0"/>
              <a:t>ระบบพิมพ์ใบเสร็จ</a:t>
            </a:r>
          </a:p>
          <a:p>
            <a:pPr marL="285750" indent="-285750">
              <a:buFontTx/>
              <a:buChar char="-"/>
            </a:pPr>
            <a:r>
              <a:rPr lang="th-TH" baseline="0" dirty="0" smtClean="0"/>
              <a:t>ระบบแสดงสินค้าคงเหลือ</a:t>
            </a:r>
          </a:p>
          <a:p>
            <a:pPr marL="285750" indent="-285750">
              <a:buFontTx/>
              <a:buChar char="-"/>
            </a:pPr>
            <a:r>
              <a:rPr lang="th-TH" baseline="0" dirty="0" smtClean="0"/>
              <a:t>และระบบแสดงใบจัดของ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47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ลักษณะเด่นอีกอย่างหนึ่งของ</a:t>
            </a:r>
            <a:r>
              <a:rPr lang="th-TH" baseline="0" dirty="0" smtClean="0"/>
              <a:t>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เราก็คือเป็น </a:t>
            </a:r>
            <a:r>
              <a:rPr lang="en-US" baseline="0" dirty="0" smtClean="0"/>
              <a:t>Web Responsive Design</a:t>
            </a:r>
          </a:p>
          <a:p>
            <a:r>
              <a:rPr lang="th-TH" baseline="0" dirty="0" smtClean="0"/>
              <a:t>คำถาม</a:t>
            </a:r>
            <a:r>
              <a:rPr lang="en-US" baseline="0" dirty="0" smtClean="0"/>
              <a:t>? </a:t>
            </a:r>
            <a:r>
              <a:rPr lang="th-TH" baseline="0" dirty="0" smtClean="0"/>
              <a:t>มันคืออะไร มันก็คือเว็บไซต์ที่เมื่อเรานำไปรันบน </a:t>
            </a:r>
            <a:r>
              <a:rPr lang="en-US" baseline="0" dirty="0" smtClean="0"/>
              <a:t>platform </a:t>
            </a:r>
            <a:r>
              <a:rPr lang="th-TH" baseline="0" dirty="0" smtClean="0"/>
              <a:t>ใดๆก็ตาม มันก็จะแสดงผลให้เหมาะสมกับ </a:t>
            </a:r>
            <a:r>
              <a:rPr lang="en-US" baseline="0" dirty="0" smtClean="0"/>
              <a:t>platform </a:t>
            </a:r>
            <a:r>
              <a:rPr lang="th-TH" baseline="0" dirty="0" smtClean="0"/>
              <a:t>นั้นๆ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9581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ภาษาที่ใช้ในการสร้างเว็บนะคะ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813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มี</a:t>
            </a:r>
            <a:endParaRPr lang="th-TH" baseline="0" dirty="0" smtClean="0"/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Century Gothic" pitchFamily="34" charset="0"/>
                <a:cs typeface="supermarket" pitchFamily="2" charset="0"/>
              </a:rPr>
              <a:t>html</a:t>
            </a:r>
          </a:p>
          <a:p>
            <a:pPr marL="342900" indent="-342900">
              <a:buFontTx/>
              <a:buChar char="-"/>
            </a:pPr>
            <a:r>
              <a:rPr lang="en-US" sz="1800" dirty="0" err="1" smtClean="0">
                <a:latin typeface="Century Gothic" pitchFamily="34" charset="0"/>
                <a:cs typeface="supermarket" pitchFamily="2" charset="0"/>
              </a:rPr>
              <a:t>javascript</a:t>
            </a:r>
            <a:r>
              <a:rPr lang="en-US" sz="1800" dirty="0" smtClean="0">
                <a:latin typeface="Century Gothic" pitchFamily="34" charset="0"/>
                <a:cs typeface="supermarket" pitchFamily="2" charset="0"/>
              </a:rPr>
              <a:t>, </a:t>
            </a:r>
            <a:r>
              <a:rPr lang="en-US" sz="1800" dirty="0" err="1" smtClean="0">
                <a:latin typeface="Century Gothic" pitchFamily="34" charset="0"/>
                <a:cs typeface="supermarket" pitchFamily="2" charset="0"/>
              </a:rPr>
              <a:t>ajax</a:t>
            </a:r>
            <a:r>
              <a:rPr lang="en-US" sz="1800" dirty="0" smtClean="0">
                <a:latin typeface="Century Gothic" pitchFamily="34" charset="0"/>
                <a:cs typeface="supermarket" pitchFamily="2" charset="0"/>
              </a:rPr>
              <a:t>(</a:t>
            </a:r>
            <a:r>
              <a:rPr lang="th-TH" sz="1800" dirty="0" err="1" smtClean="0">
                <a:latin typeface="Century Gothic" pitchFamily="34" charset="0"/>
                <a:cs typeface="supermarket" pitchFamily="2" charset="0"/>
              </a:rPr>
              <a:t>อะ</a:t>
            </a:r>
            <a:r>
              <a:rPr lang="en-US" sz="1800" dirty="0" smtClean="0">
                <a:latin typeface="Century Gothic" pitchFamily="34" charset="0"/>
                <a:cs typeface="supermarket" pitchFamily="2" charset="0"/>
              </a:rPr>
              <a:t>-</a:t>
            </a:r>
            <a:r>
              <a:rPr lang="th-TH" sz="1800" dirty="0" err="1" smtClean="0">
                <a:latin typeface="Century Gothic" pitchFamily="34" charset="0"/>
                <a:cs typeface="supermarket" pitchFamily="2" charset="0"/>
              </a:rPr>
              <a:t>แจ็ค</a:t>
            </a:r>
            <a:r>
              <a:rPr lang="th-TH" sz="1800" dirty="0" smtClean="0">
                <a:latin typeface="Century Gothic" pitchFamily="34" charset="0"/>
                <a:cs typeface="supermarket" pitchFamily="2" charset="0"/>
              </a:rPr>
              <a:t>)</a:t>
            </a:r>
            <a:endParaRPr lang="en-US" sz="18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1800" dirty="0" err="1" smtClean="0">
                <a:latin typeface="Century Gothic" pitchFamily="34" charset="0"/>
                <a:cs typeface="supermarket" pitchFamily="2" charset="0"/>
              </a:rPr>
              <a:t>css</a:t>
            </a:r>
            <a:endParaRPr lang="en-US" sz="18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1800" dirty="0" err="1" smtClean="0">
                <a:latin typeface="Century Gothic" pitchFamily="34" charset="0"/>
                <a:cs typeface="supermarket" pitchFamily="2" charset="0"/>
              </a:rPr>
              <a:t>php</a:t>
            </a:r>
            <a:endParaRPr lang="en-US" sz="18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1800" dirty="0" err="1" smtClean="0">
                <a:latin typeface="Century Gothic" pitchFamily="34" charset="0"/>
                <a:cs typeface="supermarket" pitchFamily="2" charset="0"/>
              </a:rPr>
              <a:t>mysql</a:t>
            </a:r>
            <a:endParaRPr lang="th-TH" sz="1800" dirty="0" smtClean="0">
              <a:latin typeface="Century Gothic" pitchFamily="34" charset="0"/>
              <a:cs typeface="supermarket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3474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ขั้นตอนการซื้อสินค้าสำหรับลูกค้า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686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มี</a:t>
            </a:r>
            <a:r>
              <a:rPr lang="th-TH" baseline="0" dirty="0" smtClean="0"/>
              <a:t> </a:t>
            </a:r>
            <a:r>
              <a:rPr lang="en-US" dirty="0" smtClean="0"/>
              <a:t>4 </a:t>
            </a:r>
            <a:r>
              <a:rPr lang="th-TH" dirty="0" smtClean="0"/>
              <a:t>ขั้นตอนง่ายๆ</a:t>
            </a:r>
            <a:r>
              <a:rPr lang="th-TH" baseline="0" dirty="0" smtClean="0"/>
              <a:t> ในการซื้อของมีดังต่อไปนี้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เลือก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คิดเงิน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รอ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รับของ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4974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sz="36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ขั้นแรก</a:t>
            </a:r>
            <a:r>
              <a:rPr lang="th-TH" sz="3600" baseline="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 “</a:t>
            </a:r>
            <a:r>
              <a:rPr lang="th-TH" sz="36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เลือก”</a:t>
            </a:r>
          </a:p>
          <a:p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ลูกค้าก็จะทดลองเลือกชมสินค้าภายในร้าน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6198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ต่อไป</a:t>
            </a:r>
            <a:r>
              <a:rPr lang="th-TH" baseline="0" dirty="0" smtClean="0"/>
              <a:t> “คิดเงิน”</a:t>
            </a:r>
          </a:p>
          <a:p>
            <a:r>
              <a:rPr lang="th-TH" baseline="0" dirty="0" smtClean="0"/>
              <a:t>ลูกค้าก็จะนำของมาชำระเงินฝั่งที่แคชเชียร์ ก็จะได้ใบเสร็จรับเงินมา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6832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ถัดไปก็คือ “รอ”</a:t>
            </a:r>
          </a:p>
          <a:p>
            <a:r>
              <a:rPr lang="th-TH" dirty="0" smtClean="0"/>
              <a:t>รอพนักงานจัดของ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100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ขั้นตอนสุดท้ายคือการรับของนะคะ เมื่อถึงคิวท่านแล้ว ก็สามารถรับของกลับบ้านได้เลย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41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 smtClean="0"/>
              <a:t>หลายท่านที่ได้ฟังคงจะสงสัยใช่ไหมคะ</a:t>
            </a:r>
            <a:r>
              <a:rPr lang="th-TH" baseline="0" dirty="0" smtClean="0"/>
              <a:t> ว่าระบบหน้าร้านคืออะไร วันนี้เรามีคำตอบค่ะ</a:t>
            </a:r>
            <a:endParaRPr lang="th-T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9022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ขั้นตอนการซื้อสินค้าสำหรับแคชเชียร์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7987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th-TH" dirty="0" smtClean="0"/>
              <a:t>ขั้นตอนง่ายๆ</a:t>
            </a:r>
            <a:r>
              <a:rPr lang="th-TH" baseline="0" dirty="0" smtClean="0"/>
              <a:t> ในการให้บริการลูกค้า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คิดเงิน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พิมพ์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จัดของ</a:t>
            </a:r>
          </a:p>
          <a:p>
            <a:pPr marL="342900" indent="-342900">
              <a:buAutoNum type="arabicPeriod"/>
            </a:pPr>
            <a:r>
              <a:rPr lang="th-TH" baseline="0" dirty="0" smtClean="0"/>
              <a:t>พร้อมจ่าย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4974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ขั้นแรกนะคะ คือ</a:t>
            </a:r>
            <a:r>
              <a:rPr lang="th-TH" baseline="0" dirty="0" smtClean="0"/>
              <a:t> “คิดเงิน” ชำระเงินที่ลูกค้าต้องการ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913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ขั้นตอนต่อไปคือพิมพ์ หลังจากชำระเงินเสร็จต้องพิมพ์ใบจัดของพร้อมใบเสร็จ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1878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ขั้นตอนถัดไปคือ “จัดของ” ก็คือเราจะนำใบจัดของมาหาสินค้าในคลังที่ท่านเก็บไว้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8177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ขั้นสุดท้าย</a:t>
            </a:r>
            <a:r>
              <a:rPr lang="th-TH" baseline="0" dirty="0" smtClean="0"/>
              <a:t> “พร้อมจ่าย” เมื่อจัดของเรียบร้อยแล้วให้ตั้งสถานะเป็น“พร้อมรับของ”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9017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ของเว็บไซต์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2476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หน้าหลัก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6930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หน้าแคชเชียร์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62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หน้าตอนชำระเงิน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248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เราเคยสังเกต</a:t>
            </a:r>
            <a:r>
              <a:rPr lang="th-TH" dirty="0" err="1" smtClean="0"/>
              <a:t>มั๊ย</a:t>
            </a:r>
            <a:r>
              <a:rPr lang="th-TH" dirty="0" smtClean="0"/>
              <a:t>ว่าเวลาไปซื้อของตามร้านพวก</a:t>
            </a:r>
            <a:r>
              <a:rPr lang="th-TH" baseline="0" dirty="0" smtClean="0"/>
              <a:t> </a:t>
            </a:r>
            <a:r>
              <a:rPr lang="en-US" baseline="0" dirty="0" smtClean="0"/>
              <a:t>7-11 </a:t>
            </a:r>
            <a:r>
              <a:rPr lang="th-TH" baseline="0" dirty="0" smtClean="0"/>
              <a:t>เค้ากดอะไรที่หน้าจอ จริงๆแล้วนั่นก็คือระบบขายของหน้าร้านนั่นเองค่ะ ซึ่งระบบนี้สามารถคิดเงิน</a:t>
            </a:r>
            <a:r>
              <a:rPr lang="en-US" baseline="0" dirty="0" smtClean="0"/>
              <a:t>, </a:t>
            </a:r>
            <a:r>
              <a:rPr lang="th-TH" baseline="0" dirty="0" smtClean="0"/>
              <a:t>บันทึกรายรับรายจ่ายโดยอ้างอิงจากฐานข้อมูลสินค้า ระบบที่กลุ่มพวกเราสร้างเราจะเรียกชื่อมันว่า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ค่ะ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9476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หน้าผู้จัดการร้าน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907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หน้าตาตัวอย่างใบเสร็จรับเงิน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455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 smtClean="0"/>
              <a:t>ต่อไปก็จะมาพูดถึงระบบฐานข้อมูลของระบบ</a:t>
            </a:r>
            <a:r>
              <a:rPr lang="th-TH" baseline="0" dirty="0" smtClean="0"/>
              <a:t>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กันนะคะ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aseline="0" dirty="0" smtClean="0"/>
              <a:t>เชิญรับฟังได้จากพี่อุ้ยได้เลยค่ะ</a:t>
            </a:r>
            <a:endParaRPr lang="th-TH" dirty="0" smtClean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2146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err="1" smtClean="0"/>
              <a:t>อันี้</a:t>
            </a:r>
            <a:r>
              <a:rPr lang="th-TH" dirty="0" smtClean="0"/>
              <a:t>จะเป็นการแสดง</a:t>
            </a:r>
            <a:r>
              <a:rPr lang="th-TH" baseline="0" dirty="0" smtClean="0"/>
              <a:t> </a:t>
            </a:r>
            <a:r>
              <a:rPr lang="en-US" baseline="0" dirty="0" smtClean="0"/>
              <a:t>entity-relational </a:t>
            </a:r>
            <a:r>
              <a:rPr lang="en-US" baseline="0" dirty="0" err="1" smtClean="0"/>
              <a:t>Diagarm</a:t>
            </a:r>
            <a:r>
              <a:rPr lang="en-US" baseline="0" dirty="0" smtClean="0"/>
              <a:t> </a:t>
            </a:r>
            <a:r>
              <a:rPr lang="th-TH" baseline="0" dirty="0" smtClean="0"/>
              <a:t>โดยดังนี้ </a:t>
            </a:r>
            <a:r>
              <a:rPr lang="en-US" baseline="0" dirty="0" smtClean="0"/>
              <a:t>1 </a:t>
            </a:r>
            <a:r>
              <a:rPr lang="th-TH" baseline="0" dirty="0" smtClean="0"/>
              <a:t>หมวดหมู่มีผลิตภัณฑ์ได้หลายผลิตภัณฑ์ และทุกผลิตภัณฑ์ต้องมีประเภทอยู่    หลายบริษัทผลิตสินค้าได้หลายชิ้น และสินค้าทุกชิ้นต้องมีบริษัทผลิต    พนักงานหายคนคุมได้หลายใบสั่งซื้อและหลายใบสั่งซื้อมีพนักงานคุมได้หลายคน   หลายสินค้าอยู่ได้หลายใบสั่งซื้อและหลายใบสั่งซื้อมีได้หลายสินค้า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400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เป็น </a:t>
            </a:r>
            <a:r>
              <a:rPr lang="en-US" dirty="0" smtClean="0"/>
              <a:t>PK</a:t>
            </a:r>
            <a:r>
              <a:rPr lang="en-US" baseline="0" dirty="0" smtClean="0"/>
              <a:t> </a:t>
            </a:r>
            <a:r>
              <a:rPr lang="th-TH" baseline="0" dirty="0" smtClean="0"/>
              <a:t>ดังนั้นต้องมีขอมูล จึง </a:t>
            </a:r>
            <a:r>
              <a:rPr lang="en-US" baseline="0" dirty="0" smtClean="0"/>
              <a:t>not null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2213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7207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7881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897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2869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621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ทำไมต้องชื่อ </a:t>
            </a:r>
            <a:r>
              <a:rPr lang="en-US" dirty="0" err="1" smtClean="0"/>
              <a:t>CoinCoin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7496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ต่อไปจะเป็นตัวอย่างหลักการคำสั่งต่างๆที่เราใช้ในการพัฒนาระบบ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9330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เป็นการเช็คว่า </a:t>
            </a:r>
            <a:r>
              <a:rPr lang="en-US" dirty="0" smtClean="0"/>
              <a:t>username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tset</a:t>
            </a:r>
            <a:r>
              <a:rPr lang="en-US" baseline="0" dirty="0" smtClean="0"/>
              <a:t> </a:t>
            </a:r>
            <a:r>
              <a:rPr lang="th-TH" baseline="0" dirty="0" smtClean="0"/>
              <a:t>และ </a:t>
            </a:r>
            <a:r>
              <a:rPr lang="en-US" baseline="0" dirty="0" smtClean="0"/>
              <a:t>pass test  </a:t>
            </a:r>
            <a:r>
              <a:rPr lang="th-TH" baseline="0" dirty="0" smtClean="0"/>
              <a:t>มีจริงรึป่าว  ถ้ามีก็แสดงออกมา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8306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th-TH" baseline="0" dirty="0" smtClean="0"/>
              <a:t>เป็นการเรียกฟิลด์ </a:t>
            </a:r>
            <a:r>
              <a:rPr lang="th-TH" baseline="0" dirty="0" err="1" smtClean="0"/>
              <a:t>แวร์เฮาท์</a:t>
            </a:r>
            <a:r>
              <a:rPr lang="th-TH" baseline="0" dirty="0" smtClean="0"/>
              <a:t>ไอดี  ดับบลิว</a:t>
            </a:r>
            <a:r>
              <a:rPr lang="th-TH" baseline="0" dirty="0" err="1" smtClean="0"/>
              <a:t>เนม</a:t>
            </a:r>
            <a:r>
              <a:rPr lang="th-TH" baseline="0" dirty="0" smtClean="0"/>
              <a:t> และไอ</a:t>
            </a:r>
            <a:r>
              <a:rPr lang="th-TH" baseline="0" dirty="0" err="1" smtClean="0"/>
              <a:t>เทมเคาท์</a:t>
            </a:r>
            <a:r>
              <a:rPr lang="th-TH" baseline="0" dirty="0" smtClean="0"/>
              <a:t>  โดยที่ </a:t>
            </a:r>
            <a:r>
              <a:rPr lang="en-US" sz="1800" dirty="0" smtClean="0">
                <a:latin typeface="supermarket" pitchFamily="2" charset="0"/>
                <a:cs typeface="supermarket" pitchFamily="2" charset="0"/>
              </a:rPr>
              <a:t>count(</a:t>
            </a:r>
            <a:r>
              <a:rPr lang="en-US" sz="1800" dirty="0" err="1" smtClean="0">
                <a:latin typeface="supermarket" pitchFamily="2" charset="0"/>
                <a:cs typeface="supermarket" pitchFamily="2" charset="0"/>
              </a:rPr>
              <a:t>productid</a:t>
            </a:r>
            <a:r>
              <a:rPr lang="en-US" sz="1800" dirty="0" smtClean="0">
                <a:latin typeface="supermarket" pitchFamily="2" charset="0"/>
                <a:cs typeface="supermarket" pitchFamily="2" charset="0"/>
              </a:rPr>
              <a:t>) </a:t>
            </a:r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เป็นการนับว่า บริษัทผลิตสินค้าได้กี่ชิ้น</a:t>
            </a:r>
          </a:p>
          <a:p>
            <a:pPr marL="342900" indent="-342900">
              <a:buAutoNum type="arabicPlain"/>
            </a:pPr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ให้</a:t>
            </a:r>
            <a:r>
              <a:rPr lang="th-TH" sz="1800" dirty="0" err="1" smtClean="0">
                <a:latin typeface="supermarket" pitchFamily="2" charset="0"/>
                <a:cs typeface="supermarket" pitchFamily="2" charset="0"/>
              </a:rPr>
              <a:t>แวเฮา</a:t>
            </a:r>
            <a:r>
              <a:rPr lang="th-TH" sz="1800" baseline="0" dirty="0" smtClean="0">
                <a:latin typeface="supermarket" pitchFamily="2" charset="0"/>
                <a:cs typeface="supermarket" pitchFamily="2" charset="0"/>
              </a:rPr>
              <a:t> เท่ากับ ดับบลิว</a:t>
            </a:r>
          </a:p>
          <a:p>
            <a:pPr marL="342900" indent="-342900">
              <a:buAutoNum type="arabicPlain"/>
            </a:pPr>
            <a:r>
              <a:rPr lang="th-TH" sz="1800" baseline="0" dirty="0" smtClean="0">
                <a:latin typeface="supermarket" pitchFamily="2" charset="0"/>
                <a:cs typeface="supermarket" pitchFamily="2" charset="0"/>
              </a:rPr>
              <a:t>เรายึดตามชื่อ</a:t>
            </a:r>
            <a:r>
              <a:rPr lang="th-TH" sz="1800" baseline="0" dirty="0" err="1" smtClean="0">
                <a:latin typeface="supermarket" pitchFamily="2" charset="0"/>
                <a:cs typeface="supermarket" pitchFamily="2" charset="0"/>
              </a:rPr>
              <a:t>แวเฮาท์</a:t>
            </a:r>
            <a:r>
              <a:rPr lang="th-TH" sz="1800" baseline="0" dirty="0" smtClean="0">
                <a:latin typeface="supermarket" pitchFamily="2" charset="0"/>
                <a:cs typeface="supermarket" pitchFamily="2" charset="0"/>
              </a:rPr>
              <a:t> จึงใช้ </a:t>
            </a:r>
            <a:r>
              <a:rPr lang="en-US" sz="1800" dirty="0" smtClean="0">
                <a:latin typeface="supermarket" pitchFamily="2" charset="0"/>
                <a:cs typeface="supermarket" pitchFamily="2" charset="0"/>
              </a:rPr>
              <a:t>LEFT OUTER JOIN </a:t>
            </a:r>
            <a:r>
              <a:rPr lang="th-TH" sz="1800" dirty="0" smtClean="0">
                <a:latin typeface="supermarket" pitchFamily="2" charset="0"/>
                <a:cs typeface="supermarket" pitchFamily="2" charset="0"/>
              </a:rPr>
              <a:t> โดยยึดด้านซ้ายเป็นหลัก ทำให้เรารู้ว่าถ้าบริษัทใดไม่มีการผลิตสินค้า</a:t>
            </a:r>
            <a:r>
              <a:rPr lang="th-TH" sz="1800" baseline="0" dirty="0" smtClean="0">
                <a:latin typeface="supermarket" pitchFamily="2" charset="0"/>
                <a:cs typeface="supermarket" pitchFamily="2" charset="0"/>
              </a:rPr>
              <a:t> ก็จะไม่มีรายชื่อของบริษัทนั้น</a:t>
            </a:r>
          </a:p>
          <a:p>
            <a:pPr marL="342900" indent="-342900">
              <a:buAutoNum type="arabicPlain"/>
            </a:pPr>
            <a:r>
              <a:rPr lang="th-TH" sz="1800" baseline="0" dirty="0" smtClean="0">
                <a:latin typeface="supermarket" pitchFamily="2" charset="0"/>
                <a:cs typeface="supermarket" pitchFamily="2" charset="0"/>
              </a:rPr>
              <a:t>คำสั่งนี้ทำให้แยกสินค้าของแต่ละบริษัท ถ้าไม่มีก็จะรวมของทุกบริษัทเข้าด้วยกันเป็นผลลัพธ์เดียว</a:t>
            </a:r>
          </a:p>
          <a:p>
            <a:pPr marL="342900" indent="-342900">
              <a:buAutoNum type="arabicPlain"/>
            </a:pPr>
            <a:r>
              <a:rPr lang="th-TH" sz="1800" baseline="0" dirty="0" smtClean="0">
                <a:latin typeface="supermarket" pitchFamily="2" charset="0"/>
                <a:cs typeface="supermarket" pitchFamily="2" charset="0"/>
              </a:rPr>
              <a:t>เป็นการเรียง ไอดีจากน้อยไปมาก โดยใช้ </a:t>
            </a:r>
            <a:r>
              <a:rPr lang="en-US" sz="1800" baseline="0" dirty="0" smtClean="0">
                <a:latin typeface="supermarket" pitchFamily="2" charset="0"/>
                <a:cs typeface="supermarket" pitchFamily="2" charset="0"/>
              </a:rPr>
              <a:t>ASC</a:t>
            </a:r>
            <a:endParaRPr lang="th-TH" sz="1800" dirty="0" smtClean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9289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 </a:t>
            </a:r>
            <a:r>
              <a:rPr lang="th-TH" dirty="0" smtClean="0"/>
              <a:t>เลือกทุกอย่างในตารางของ</a:t>
            </a:r>
            <a:r>
              <a:rPr lang="th-TH" dirty="0" err="1" smtClean="0"/>
              <a:t>โพร</a:t>
            </a:r>
            <a:r>
              <a:rPr lang="th-TH" dirty="0" smtClean="0"/>
              <a:t>ดัก</a:t>
            </a:r>
            <a:r>
              <a:rPr lang="th-TH" baseline="0" dirty="0" smtClean="0"/>
              <a:t> โดยที่ฟิลด์ของ </a:t>
            </a:r>
            <a:r>
              <a:rPr lang="en-US" baseline="0" dirty="0" smtClean="0"/>
              <a:t>type</a:t>
            </a:r>
            <a:r>
              <a:rPr lang="th-TH" baseline="0" dirty="0" smtClean="0"/>
              <a:t> เอามาเฉพาะค่าที่น้อยกว่าเท่ากับ</a:t>
            </a:r>
            <a:r>
              <a:rPr lang="en-US" baseline="0" dirty="0" smtClean="0"/>
              <a:t>2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6485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th-TH" baseline="0" dirty="0" smtClean="0"/>
              <a:t>เลือกค่าของ ออ</a:t>
            </a:r>
            <a:r>
              <a:rPr lang="th-TH" baseline="0" dirty="0" err="1" smtClean="0"/>
              <a:t>เดอร์</a:t>
            </a:r>
            <a:r>
              <a:rPr lang="th-TH" baseline="0" dirty="0" smtClean="0"/>
              <a:t>ไอดี ทอ</a:t>
            </a:r>
            <a:r>
              <a:rPr lang="th-TH" baseline="0" dirty="0" err="1" smtClean="0"/>
              <a:t>ทอล</a:t>
            </a:r>
            <a:r>
              <a:rPr lang="th-TH" baseline="0" dirty="0" smtClean="0"/>
              <a:t> </a:t>
            </a:r>
            <a:r>
              <a:rPr lang="th-TH" baseline="0" dirty="0" err="1" smtClean="0"/>
              <a:t>ดาต้า</a:t>
            </a:r>
            <a:r>
              <a:rPr lang="th-TH" baseline="0" dirty="0" smtClean="0"/>
              <a:t>ออ</a:t>
            </a:r>
            <a:r>
              <a:rPr lang="th-TH" baseline="0" dirty="0" err="1" smtClean="0"/>
              <a:t>เดอร์</a:t>
            </a:r>
            <a:r>
              <a:rPr lang="th-TH" baseline="0" dirty="0" smtClean="0"/>
              <a:t> </a:t>
            </a:r>
            <a:r>
              <a:rPr lang="th-TH" baseline="0" dirty="0" err="1" smtClean="0"/>
              <a:t>ดาต้า</a:t>
            </a:r>
            <a:r>
              <a:rPr lang="th-TH" baseline="0" dirty="0" smtClean="0"/>
              <a:t>รี</a:t>
            </a:r>
            <a:r>
              <a:rPr lang="th-TH" baseline="0" dirty="0" err="1" smtClean="0"/>
              <a:t>ซีฟ</a:t>
            </a:r>
            <a:r>
              <a:rPr lang="th-TH" baseline="0" dirty="0" smtClean="0"/>
              <a:t> </a:t>
            </a:r>
            <a:r>
              <a:rPr lang="th-TH" baseline="0" dirty="0" err="1" smtClean="0"/>
              <a:t>และดิสเคาท์</a:t>
            </a:r>
            <a:r>
              <a:rPr lang="th-TH" baseline="0" dirty="0" smtClean="0"/>
              <a:t> จากตารางของออ</a:t>
            </a:r>
            <a:r>
              <a:rPr lang="th-TH" baseline="0" dirty="0" err="1" smtClean="0"/>
              <a:t>เดอร์</a:t>
            </a:r>
            <a:r>
              <a:rPr lang="th-TH" baseline="0" dirty="0" smtClean="0"/>
              <a:t>มาแสดง 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เพื่อดูว่าใบสั่งซื้อแต่ละใบมีพนักงานคนไหนคุม โดยแสดงไอดีของพนักงาน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อันนี้ดูรายชื่อของพนักงาน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เป็นการเรียงฟิลด์ ออ</a:t>
            </a:r>
            <a:r>
              <a:rPr lang="th-TH" baseline="0" dirty="0" err="1" smtClean="0"/>
              <a:t>เดอร์</a:t>
            </a:r>
            <a:r>
              <a:rPr lang="th-TH" baseline="0" dirty="0" smtClean="0"/>
              <a:t>ไอดีจากน้อยไปมาก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เป็นคำสั่งที่ให้แสดงข้อมูลว่าหนึ่งหน้าจะมีการแสดงข้อมูล </a:t>
            </a:r>
            <a:r>
              <a:rPr lang="en-US" baseline="0" dirty="0" smtClean="0"/>
              <a:t>20 </a:t>
            </a:r>
            <a:r>
              <a:rPr lang="th-TH" baseline="0" dirty="0" smtClean="0"/>
              <a:t>แถว</a:t>
            </a:r>
            <a:endParaRPr lang="th-T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241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th-TH" baseline="0" dirty="0" smtClean="0"/>
              <a:t>เรียกทุกข้อมูลของตารางออ</a:t>
            </a:r>
            <a:r>
              <a:rPr lang="th-TH" baseline="0" dirty="0" err="1" smtClean="0"/>
              <a:t>เดอร์</a:t>
            </a:r>
            <a:r>
              <a:rPr lang="th-TH" baseline="0" dirty="0" smtClean="0"/>
              <a:t>มาแสดง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เป็นการ</a:t>
            </a:r>
            <a:r>
              <a:rPr lang="th-TH" baseline="0" dirty="0" err="1" smtClean="0"/>
              <a:t>จอย</a:t>
            </a:r>
            <a:r>
              <a:rPr lang="th-TH" baseline="0" dirty="0" smtClean="0"/>
              <a:t>เพื่อดูว่าออ</a:t>
            </a:r>
            <a:r>
              <a:rPr lang="th-TH" baseline="0" dirty="0" err="1" smtClean="0"/>
              <a:t>เดอร์</a:t>
            </a:r>
            <a:r>
              <a:rPr lang="th-TH" baseline="0" dirty="0" smtClean="0"/>
              <a:t>นี้มี</a:t>
            </a:r>
            <a:r>
              <a:rPr lang="th-TH" baseline="0" dirty="0" err="1" smtClean="0"/>
              <a:t>โพร</a:t>
            </a:r>
            <a:r>
              <a:rPr lang="th-TH" baseline="0" dirty="0" smtClean="0"/>
              <a:t>ดักอะไรบ้าง มีกี่ชิ้น และราคาเท่าไหร่</a:t>
            </a:r>
          </a:p>
          <a:p>
            <a:pPr marL="342900" indent="-342900">
              <a:buAutoNum type="arabicPlain"/>
            </a:pPr>
            <a:r>
              <a:rPr lang="th-TH" dirty="0" smtClean="0"/>
              <a:t>เพื่อดูว่าไอดีนี้ซื้อ</a:t>
            </a:r>
            <a:r>
              <a:rPr lang="th-TH" dirty="0" err="1" smtClean="0"/>
              <a:t>โพร</a:t>
            </a:r>
            <a:r>
              <a:rPr lang="th-TH" dirty="0" smtClean="0"/>
              <a:t>ดักไอดีอะไรบ้างและกี่ชิ้น</a:t>
            </a:r>
          </a:p>
          <a:p>
            <a:pPr marL="342900" indent="-342900">
              <a:buAutoNum type="arabicPlain"/>
            </a:pPr>
            <a:r>
              <a:rPr lang="th-TH" dirty="0" smtClean="0"/>
              <a:t>โดยเรียกดูจากออ</a:t>
            </a:r>
            <a:r>
              <a:rPr lang="th-TH" dirty="0" err="1" smtClean="0"/>
              <a:t>เดอร์</a:t>
            </a:r>
            <a:r>
              <a:rPr lang="th-TH" dirty="0" smtClean="0"/>
              <a:t>ไอดีที่</a:t>
            </a:r>
            <a:r>
              <a:rPr lang="th-TH" baseline="0" dirty="0" smtClean="0"/>
              <a:t>  </a:t>
            </a:r>
            <a:r>
              <a:rPr lang="en-US" baseline="0" dirty="0" smtClean="0"/>
              <a:t>76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8409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th-TH" dirty="0" smtClean="0"/>
              <a:t>เลือกผลรวมของฟิลด์ทอทอ</a:t>
            </a:r>
            <a:r>
              <a:rPr lang="th-TH" dirty="0" err="1" smtClean="0"/>
              <a:t>ลออก</a:t>
            </a:r>
            <a:r>
              <a:rPr lang="th-TH" dirty="0" smtClean="0"/>
              <a:t>มาแสดง</a:t>
            </a:r>
            <a:r>
              <a:rPr lang="th-TH" baseline="0" dirty="0" smtClean="0"/>
              <a:t> โดยแสดงของวันล่าสุด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แสดงของเดือนนี้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แสดงยอดรวมทั้งหมดของวัน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แสดงจำนวนส่วนลดที่ลดไปทั้งหมด</a:t>
            </a:r>
          </a:p>
          <a:p>
            <a:pPr marL="342900" indent="-342900">
              <a:buAutoNum type="arabicPlain"/>
            </a:pPr>
            <a:r>
              <a:rPr lang="th-TH" baseline="0" dirty="0" smtClean="0"/>
              <a:t>แสดงผลกำไร คือ การเอาจำนวนราคาคูณกับจำนวนชิ้น จะได้ยอดทั้งหมด และเมื่อเอามาลบกับ จำนวนต้นทุกที่คูณด้วยจำนวนชิ้นที่ขายไป ก็จะเป็นกำไร โดยใช้ อินเนอจอ</a:t>
            </a:r>
            <a:r>
              <a:rPr lang="th-TH" baseline="0" dirty="0" err="1" smtClean="0"/>
              <a:t>ยเรียก</a:t>
            </a:r>
            <a:r>
              <a:rPr lang="th-TH" baseline="0" dirty="0" smtClean="0"/>
              <a:t>ใช้ฟิลด์ของ</a:t>
            </a:r>
            <a:r>
              <a:rPr lang="th-TH" baseline="0" dirty="0" err="1" smtClean="0"/>
              <a:t>โพร</a:t>
            </a:r>
            <a:r>
              <a:rPr lang="th-TH" baseline="0" dirty="0" smtClean="0"/>
              <a:t>ดัก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512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th-TH" dirty="0" smtClean="0"/>
              <a:t>เป็นการเลือกดูข้อมูลชื่อหมวดหมู่และจำนวนสินค้าที่ขายไป</a:t>
            </a:r>
            <a:r>
              <a:rPr lang="th-TH" baseline="0" dirty="0" smtClean="0"/>
              <a:t>  โดยใช้ </a:t>
            </a:r>
            <a:r>
              <a:rPr lang="en-US" baseline="0" dirty="0" smtClean="0"/>
              <a:t>sum </a:t>
            </a:r>
            <a:r>
              <a:rPr lang="th-TH" baseline="0" dirty="0" smtClean="0"/>
              <a:t>เพราะว่า</a:t>
            </a:r>
            <a:r>
              <a:rPr lang="en-US" baseline="0" dirty="0" smtClean="0"/>
              <a:t>piece </a:t>
            </a:r>
            <a:r>
              <a:rPr lang="th-TH" baseline="0" dirty="0" smtClean="0"/>
              <a:t>เป็น </a:t>
            </a:r>
            <a:r>
              <a:rPr lang="en-US" baseline="0" dirty="0" err="1" smtClean="0"/>
              <a:t>discritive</a:t>
            </a:r>
            <a:r>
              <a:rPr lang="en-US" baseline="0" dirty="0" smtClean="0"/>
              <a:t> attribute </a:t>
            </a:r>
            <a:r>
              <a:rPr lang="th-TH" baseline="0" dirty="0" smtClean="0"/>
              <a:t>จะเกิดก็ต่อเมื่อมีการซื้อสินค้า</a:t>
            </a:r>
          </a:p>
          <a:p>
            <a:pPr marL="0" indent="0">
              <a:buNone/>
            </a:pPr>
            <a:r>
              <a:rPr lang="th-TH" baseline="0" dirty="0" smtClean="0"/>
              <a:t>ใช้กรุ๊ปบาย เพื่อแยกเป็นหมวดหมู่ว่ามีกี่ชิ้นที่หายไป มีดารเรียง</a:t>
            </a:r>
            <a:r>
              <a:rPr lang="th-TH" baseline="0" dirty="0" err="1" smtClean="0"/>
              <a:t>แคต</a:t>
            </a:r>
            <a:r>
              <a:rPr lang="th-TH" baseline="0" dirty="0" smtClean="0"/>
              <a:t>ไอดีจากน้อยไปมาก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2988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th-TH" dirty="0" smtClean="0"/>
              <a:t>เป็นการเก็บข้อมูลของที่อยู่ในวงเล็ก ลงตารางของ</a:t>
            </a:r>
            <a:r>
              <a:rPr lang="th-TH" dirty="0" err="1" smtClean="0"/>
              <a:t>โพร</a:t>
            </a:r>
            <a:r>
              <a:rPr lang="th-TH" dirty="0" smtClean="0"/>
              <a:t>ดัก</a:t>
            </a:r>
          </a:p>
          <a:p>
            <a:pPr marL="342900" indent="-342900">
              <a:buAutoNum type="arabicPlain"/>
            </a:pPr>
            <a:r>
              <a:rPr lang="th-TH" dirty="0" smtClean="0"/>
              <a:t>เก็บลงตาราง</a:t>
            </a:r>
            <a:r>
              <a:rPr lang="th-TH" dirty="0" err="1" smtClean="0"/>
              <a:t>แวเฮาท์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0053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เก็บลงตาราง</a:t>
            </a:r>
            <a:r>
              <a:rPr lang="th-TH" dirty="0" err="1" smtClean="0"/>
              <a:t>เมมเบอร์สตาฟ</a:t>
            </a:r>
            <a:r>
              <a:rPr lang="th-TH" dirty="0" smtClean="0"/>
              <a:t> 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5663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พอเราได้</a:t>
            </a:r>
            <a:r>
              <a:rPr lang="th-TH" baseline="0" dirty="0" smtClean="0"/>
              <a:t> </a:t>
            </a:r>
            <a:r>
              <a:rPr lang="en-US" baseline="0" dirty="0" smtClean="0"/>
              <a:t>concept </a:t>
            </a:r>
            <a:r>
              <a:rPr lang="th-TH" baseline="0" dirty="0" smtClean="0"/>
              <a:t>แล้ว ว่าจะทำโปรแกรมระบบขายสินค้าหน้าร้าน ซึ่งมันก็เกี่ยวข้องกับเรื่องเงินๆทองๆ เราเลยนึกถึงเหรียญเป็นอันดับแรกเพราะว่าเหรียญ</a:t>
            </a:r>
            <a:r>
              <a:rPr lang="th-TH" baseline="0" dirty="0" err="1" smtClean="0"/>
              <a:t>เนี่ย</a:t>
            </a:r>
            <a:r>
              <a:rPr lang="th-TH" baseline="0" dirty="0" smtClean="0"/>
              <a:t> ใช้ในการแลกเปลี่ยนสินค้าซึ่งภาษาอังกฤษก็คือ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นั่นเอง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7771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9526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6503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700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สุดท้าย</a:t>
            </a:r>
            <a:r>
              <a:rPr lang="th-TH" baseline="0" dirty="0" smtClean="0"/>
              <a:t> ถ้าเจ้าของร้านอยากใช้งานสะดวก ชีวิต</a:t>
            </a:r>
            <a:r>
              <a:rPr lang="th-TH" baseline="0" smtClean="0"/>
              <a:t>สบาย </a:t>
            </a:r>
            <a:r>
              <a:rPr lang="th-TH" smtClean="0"/>
              <a:t>ยังไงก็</a:t>
            </a:r>
            <a:r>
              <a:rPr lang="th-TH" dirty="0" smtClean="0"/>
              <a:t>ขอฝากโปรแกรมระบบขายสินค้าหน้าร้าน</a:t>
            </a:r>
            <a:r>
              <a:rPr lang="th-TH" baseline="0" dirty="0" smtClean="0"/>
              <a:t>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ด้วยนะคะ ขอบคุณค่ะ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942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ต่อไปเราจะพูดถึงเรื่องที่มาและความสำคัญค่ะ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037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th-TH" dirty="0" smtClean="0"/>
              <a:t>ถ้าเรามีโปรแกรมนี้เราสามารถใช้</a:t>
            </a:r>
            <a:r>
              <a:rPr lang="th-TH" baseline="0" dirty="0" smtClean="0"/>
              <a:t> </a:t>
            </a:r>
            <a:r>
              <a:rPr lang="en-US" baseline="0" dirty="0" smtClean="0"/>
              <a:t>tablet, PC </a:t>
            </a:r>
            <a:r>
              <a:rPr lang="th-TH" baseline="0" dirty="0" smtClean="0"/>
              <a:t>หรือ</a:t>
            </a:r>
            <a:r>
              <a:rPr lang="en-US" baseline="0" dirty="0" smtClean="0"/>
              <a:t> notebook </a:t>
            </a:r>
            <a:r>
              <a:rPr lang="th-TH" baseline="0" dirty="0" smtClean="0"/>
              <a:t>แทนได้จึงไม่ต้องใช้เครื่องใหญ่หนาเทอะทะ</a:t>
            </a:r>
            <a:endParaRPr lang="th-TH" dirty="0" smtClean="0"/>
          </a:p>
          <a:p>
            <a:pPr marL="285750" indent="-285750">
              <a:buFontTx/>
              <a:buChar char="-"/>
            </a:pPr>
            <a:r>
              <a:rPr lang="th-TH" dirty="0" smtClean="0"/>
              <a:t>เราไม่ต้องมายืนต่อคิวจนแถวล้นออกไปนอกร้าน</a:t>
            </a:r>
            <a:endParaRPr lang="th-TH" baseline="0" dirty="0" smtClean="0"/>
          </a:p>
          <a:p>
            <a:pPr marL="285750" indent="-285750">
              <a:buFontTx/>
              <a:buChar char="-"/>
            </a:pPr>
            <a:r>
              <a:rPr lang="th-TH" baseline="0" dirty="0" smtClean="0"/>
              <a:t>ดังนั้นเราก็ไม่ต้องทำหน้าเครียดเหมือนในผู้หญิงภาพนี้นะคะ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9846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ก็แค่ใช้ระบบ</a:t>
            </a:r>
            <a:r>
              <a:rPr lang="th-TH" baseline="0" dirty="0" smtClean="0"/>
              <a:t> </a:t>
            </a:r>
            <a:r>
              <a:rPr lang="en-US" baseline="0" dirty="0" err="1" smtClean="0"/>
              <a:t>CoinCoin</a:t>
            </a:r>
            <a:r>
              <a:rPr lang="en-US" baseline="0" dirty="0" smtClean="0"/>
              <a:t> </a:t>
            </a:r>
            <a:r>
              <a:rPr lang="th-TH" baseline="0" dirty="0" smtClean="0"/>
              <a:t>ของเรานั่นเอง </a:t>
            </a:r>
            <a:r>
              <a:rPr lang="th-TH" baseline="0" dirty="0" err="1" smtClean="0"/>
              <a:t>เย่</a:t>
            </a:r>
            <a:r>
              <a:rPr lang="en-US" baseline="0" dirty="0" smtClean="0"/>
              <a:t>~ </a:t>
            </a:r>
            <a:r>
              <a:rPr lang="th-TH" baseline="0" dirty="0" smtClean="0"/>
              <a:t>อันนี้อนาคตสินค้าในอนาคตค่ะ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396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ลักษณะเด่นของ </a:t>
            </a:r>
            <a:r>
              <a:rPr lang="en-US" dirty="0" err="1" smtClean="0"/>
              <a:t>CoinCoin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CB08-9777-4A51-8E71-ED8A980F4ACB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4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2/21/2014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2/21/2014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2/21/2014</a:t>
            </a:fld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r" eaLnBrk="1" latinLnBrk="0" hangingPunct="1"/>
            <a:endParaRPr kumimoji="0" lang="en-US" sz="800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ctr"/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ระบบขายสินค้าแสดงเอกลักษณ์ความเป็นไทยผ่านหน้าร้าน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221088"/>
            <a:ext cx="8363272" cy="1833318"/>
          </a:xfrm>
        </p:spPr>
        <p:txBody>
          <a:bodyPr>
            <a:normAutofit fontScale="85000" lnSpcReduction="10000"/>
          </a:bodyPr>
          <a:lstStyle/>
          <a:p>
            <a:r>
              <a:rPr lang="th-TH" u="sng" dirty="0" smtClean="0">
                <a:latin typeface="supermarket" pitchFamily="2" charset="0"/>
                <a:cs typeface="supermarket" pitchFamily="2" charset="0"/>
              </a:rPr>
              <a:t>จัดทำ</a:t>
            </a:r>
            <a:r>
              <a:rPr lang="th-TH" u="sng" dirty="0">
                <a:latin typeface="supermarket" pitchFamily="2" charset="0"/>
                <a:cs typeface="supermarket" pitchFamily="2" charset="0"/>
              </a:rPr>
              <a:t>โดย</a:t>
            </a:r>
          </a:p>
          <a:p>
            <a:r>
              <a:rPr lang="th-TH" dirty="0">
                <a:latin typeface="supermarket" pitchFamily="2" charset="0"/>
                <a:cs typeface="supermarket" pitchFamily="2" charset="0"/>
              </a:rPr>
              <a:t>นาย</a:t>
            </a:r>
            <a:r>
              <a:rPr lang="th-TH" dirty="0" err="1">
                <a:latin typeface="supermarket" pitchFamily="2" charset="0"/>
                <a:cs typeface="supermarket" pitchFamily="2" charset="0"/>
              </a:rPr>
              <a:t>นิพิฐพนธ์</a:t>
            </a:r>
            <a:r>
              <a:rPr lang="th-TH" dirty="0">
                <a:latin typeface="supermarket" pitchFamily="2" charset="0"/>
                <a:cs typeface="supermarket" pitchFamily="2" charset="0"/>
              </a:rPr>
              <a:t> จันทร์ธาดา </a:t>
            </a:r>
            <a:r>
              <a:rPr lang="th-TH" dirty="0" smtClean="0">
                <a:latin typeface="supermarket" pitchFamily="2" charset="0"/>
                <a:cs typeface="supermarket" pitchFamily="2" charset="0"/>
              </a:rPr>
              <a:t>	#</a:t>
            </a:r>
            <a:r>
              <a:rPr lang="th-TH" dirty="0">
                <a:latin typeface="supermarket" pitchFamily="2" charset="0"/>
                <a:cs typeface="supermarket" pitchFamily="2" charset="0"/>
              </a:rPr>
              <a:t>5533684623</a:t>
            </a:r>
          </a:p>
          <a:p>
            <a:r>
              <a:rPr lang="th-TH" dirty="0">
                <a:latin typeface="supermarket" pitchFamily="2" charset="0"/>
                <a:cs typeface="supermarket" pitchFamily="2" charset="0"/>
              </a:rPr>
              <a:t>น.ส.นพรัตน์ ทรัพย์อร่ามดี </a:t>
            </a:r>
            <a:r>
              <a:rPr lang="th-TH" dirty="0" smtClean="0">
                <a:latin typeface="supermarket" pitchFamily="2" charset="0"/>
                <a:cs typeface="supermarket" pitchFamily="2" charset="0"/>
              </a:rPr>
              <a:t>	#</a:t>
            </a:r>
            <a:r>
              <a:rPr lang="th-TH" dirty="0">
                <a:latin typeface="supermarket" pitchFamily="2" charset="0"/>
                <a:cs typeface="supermarket" pitchFamily="2" charset="0"/>
              </a:rPr>
              <a:t>5533683023</a:t>
            </a:r>
          </a:p>
          <a:p>
            <a:r>
              <a:rPr lang="th-TH" dirty="0">
                <a:latin typeface="supermarket" pitchFamily="2" charset="0"/>
                <a:cs typeface="supermarket" pitchFamily="2" charset="0"/>
              </a:rPr>
              <a:t>น.ส.</a:t>
            </a:r>
            <a:r>
              <a:rPr lang="th-TH" dirty="0" err="1">
                <a:latin typeface="supermarket" pitchFamily="2" charset="0"/>
                <a:cs typeface="supermarket" pitchFamily="2" charset="0"/>
              </a:rPr>
              <a:t>วนัสนันท์</a:t>
            </a:r>
            <a:r>
              <a:rPr lang="th-TH" dirty="0">
                <a:latin typeface="supermarket" pitchFamily="2" charset="0"/>
                <a:cs typeface="supermarket" pitchFamily="2" charset="0"/>
              </a:rPr>
              <a:t> มณีแสง </a:t>
            </a:r>
            <a:r>
              <a:rPr lang="th-TH" dirty="0" smtClean="0">
                <a:latin typeface="supermarket" pitchFamily="2" charset="0"/>
                <a:cs typeface="supermarket" pitchFamily="2" charset="0"/>
              </a:rPr>
              <a:t>	#5333686723</a:t>
            </a:r>
          </a:p>
          <a:p>
            <a:r>
              <a:rPr lang="th-TH" dirty="0">
                <a:latin typeface="supermarket" pitchFamily="2" charset="0"/>
                <a:cs typeface="supermarket" pitchFamily="2" charset="0"/>
              </a:rPr>
              <a:t>นิสิตคณะวิทยาศาสตร์ สาขาคณิตศาสตร์และวิทยาการคอมพิวเตอร์ จุฬาลงกรณ์มหาวิทยาลัย</a:t>
            </a:r>
          </a:p>
          <a:p>
            <a:endParaRPr lang="th-TH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29394"/>
            <a:ext cx="42005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ลักษณะเด่นของ </a:t>
            </a:r>
            <a:r>
              <a:rPr lang="en-US" dirty="0" err="1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CoinCoin</a:t>
            </a:r>
            <a:r>
              <a:rPr lang="en-US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*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1844824"/>
            <a:ext cx="69074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entury Gothic" pitchFamily="34" charset="0"/>
                <a:cs typeface="supermarket" pitchFamily="2" charset="0"/>
              </a:rPr>
              <a:t>Key Feature</a:t>
            </a:r>
            <a:endParaRPr lang="en-US" sz="1200" b="1" dirty="0" smtClean="0">
              <a:solidFill>
                <a:schemeClr val="accent1">
                  <a:lumMod val="50000"/>
                </a:schemeClr>
              </a:solidFill>
              <a:latin typeface="Century Gothic" pitchFamily="34" charset="0"/>
              <a:cs typeface="supermarket" pitchFamily="2" charset="0"/>
            </a:endParaRPr>
          </a:p>
          <a:p>
            <a:endParaRPr lang="en-US" sz="12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th-TH" sz="2800" dirty="0" smtClean="0">
                <a:latin typeface="Century Gothic" pitchFamily="34" charset="0"/>
                <a:cs typeface="supermarket" pitchFamily="2" charset="0"/>
              </a:rPr>
              <a:t>ระบบขายของหน้าร้าน </a:t>
            </a:r>
            <a:r>
              <a:rPr lang="en-US" sz="2800" dirty="0" smtClean="0">
                <a:latin typeface="Century Gothic" pitchFamily="34" charset="0"/>
                <a:cs typeface="supermarket" pitchFamily="2" charset="0"/>
              </a:rPr>
              <a:t>(Point of Sale)</a:t>
            </a:r>
          </a:p>
          <a:p>
            <a:pPr marL="342900" indent="-342900">
              <a:buFontTx/>
              <a:buChar char="-"/>
            </a:pPr>
            <a:r>
              <a:rPr lang="th-TH" sz="2800" dirty="0" smtClean="0">
                <a:latin typeface="Century Gothic" pitchFamily="34" charset="0"/>
                <a:cs typeface="supermarket" pitchFamily="2" charset="0"/>
              </a:rPr>
              <a:t>ระบบหลังร้าน </a:t>
            </a:r>
            <a:r>
              <a:rPr lang="en-US" sz="2800" dirty="0" smtClean="0">
                <a:latin typeface="Century Gothic" pitchFamily="34" charset="0"/>
                <a:cs typeface="supermarket" pitchFamily="2" charset="0"/>
              </a:rPr>
              <a:t>(Management System)</a:t>
            </a:r>
          </a:p>
          <a:p>
            <a:pPr marL="342900" indent="-342900">
              <a:buFontTx/>
              <a:buChar char="-"/>
            </a:pPr>
            <a:endParaRPr lang="en-US" sz="2800" dirty="0" smtClean="0">
              <a:latin typeface="Century Gothic" pitchFamily="34" charset="0"/>
              <a:cs typeface="supermarket" pitchFamily="2" charset="0"/>
            </a:endParaRP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entury Gothic" pitchFamily="34" charset="0"/>
                <a:cs typeface="supermarket" pitchFamily="2" charset="0"/>
              </a:rPr>
              <a:t>Adding Feature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entury Gothic" pitchFamily="34" charset="0"/>
              <a:cs typeface="supermarket" pitchFamily="2" charset="0"/>
            </a:endParaRPr>
          </a:p>
          <a:p>
            <a:endParaRPr lang="en-US" sz="1600" dirty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th-TH" sz="2800" dirty="0" smtClean="0">
                <a:latin typeface="Century Gothic" pitchFamily="34" charset="0"/>
                <a:cs typeface="supermarket" pitchFamily="2" charset="0"/>
              </a:rPr>
              <a:t>ระบบแสดงคิว</a:t>
            </a:r>
          </a:p>
          <a:p>
            <a:pPr marL="342900" indent="-342900">
              <a:buFontTx/>
              <a:buChar char="-"/>
            </a:pPr>
            <a:r>
              <a:rPr lang="th-TH" sz="2800" dirty="0" smtClean="0">
                <a:latin typeface="Century Gothic" pitchFamily="34" charset="0"/>
                <a:cs typeface="supermarket" pitchFamily="2" charset="0"/>
              </a:rPr>
              <a:t>ระบบพิมพ์ใบเสร็จ</a:t>
            </a:r>
          </a:p>
          <a:p>
            <a:pPr marL="342900" indent="-342900">
              <a:buFontTx/>
              <a:buChar char="-"/>
            </a:pPr>
            <a:r>
              <a:rPr lang="th-TH" sz="2800" dirty="0" smtClean="0">
                <a:latin typeface="Century Gothic" pitchFamily="34" charset="0"/>
                <a:cs typeface="supermarket" pitchFamily="2" charset="0"/>
              </a:rPr>
              <a:t>ระบบแสดงสินค้าคงเหลือ</a:t>
            </a:r>
          </a:p>
          <a:p>
            <a:pPr marL="342900" indent="-342900">
              <a:buFontTx/>
              <a:buChar char="-"/>
            </a:pPr>
            <a:r>
              <a:rPr lang="th-TH" sz="2800" dirty="0" smtClean="0">
                <a:latin typeface="Century Gothic" pitchFamily="34" charset="0"/>
                <a:cs typeface="supermarket" pitchFamily="2" charset="0"/>
              </a:rPr>
              <a:t>ระบบแสดงใบจัดของ</a:t>
            </a:r>
          </a:p>
        </p:txBody>
      </p:sp>
    </p:spTree>
    <p:extLst>
      <p:ext uri="{BB962C8B-B14F-4D97-AF65-F5344CB8AC3E}">
        <p14:creationId xmlns:p14="http://schemas.microsoft.com/office/powerpoint/2010/main" val="4120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ลักษณะเด่นของ </a:t>
            </a:r>
            <a:r>
              <a:rPr lang="en-US" dirty="0" err="1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CoinCoin</a:t>
            </a:r>
            <a:r>
              <a:rPr lang="en-US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*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8973" y="5949280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entury Gothic" pitchFamily="34" charset="0"/>
                <a:cs typeface="supermarket" pitchFamily="2" charset="0"/>
              </a:rPr>
              <a:t>Web Responsive Design</a:t>
            </a:r>
            <a:endParaRPr lang="th-TH" sz="2400" dirty="0">
              <a:latin typeface="Century Gothic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73" y="1533847"/>
            <a:ext cx="7359055" cy="44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ภาษาที่ใช้ในการสร้างเว็บ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01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34008"/>
            <a:ext cx="6264696" cy="1066800"/>
          </a:xfrm>
        </p:spPr>
        <p:txBody>
          <a:bodyPr/>
          <a:lstStyle/>
          <a:p>
            <a:pPr algn="ctr"/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ภาษาที่ใช้ในการสร้างเว็บ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1844824"/>
            <a:ext cx="69074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 smtClean="0">
                <a:latin typeface="Century Gothic" pitchFamily="34" charset="0"/>
                <a:cs typeface="supermarket" pitchFamily="2" charset="0"/>
              </a:rPr>
              <a:t>html</a:t>
            </a:r>
          </a:p>
          <a:p>
            <a:pPr marL="342900" indent="-342900">
              <a:buFontTx/>
              <a:buChar char="-"/>
            </a:pPr>
            <a:r>
              <a:rPr lang="en-US" sz="2800" dirty="0" err="1" smtClean="0">
                <a:latin typeface="Century Gothic" pitchFamily="34" charset="0"/>
                <a:cs typeface="supermarket" pitchFamily="2" charset="0"/>
              </a:rPr>
              <a:t>javascript</a:t>
            </a:r>
            <a:r>
              <a:rPr lang="en-US" sz="2800" dirty="0" smtClean="0">
                <a:latin typeface="Century Gothic" pitchFamily="34" charset="0"/>
                <a:cs typeface="supermarket" pitchFamily="2" charset="0"/>
              </a:rPr>
              <a:t>, </a:t>
            </a:r>
            <a:r>
              <a:rPr lang="en-US" sz="2800" dirty="0" err="1" smtClean="0">
                <a:latin typeface="Century Gothic" pitchFamily="34" charset="0"/>
                <a:cs typeface="supermarket" pitchFamily="2" charset="0"/>
              </a:rPr>
              <a:t>ajax</a:t>
            </a:r>
            <a:endParaRPr lang="en-US" sz="28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 err="1" smtClean="0">
                <a:latin typeface="Century Gothic" pitchFamily="34" charset="0"/>
                <a:cs typeface="supermarket" pitchFamily="2" charset="0"/>
              </a:rPr>
              <a:t>css</a:t>
            </a:r>
            <a:endParaRPr lang="en-US" sz="28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 err="1" smtClean="0">
                <a:latin typeface="Century Gothic" pitchFamily="34" charset="0"/>
                <a:cs typeface="supermarket" pitchFamily="2" charset="0"/>
              </a:rPr>
              <a:t>php</a:t>
            </a:r>
            <a:endParaRPr lang="en-US" sz="2800" dirty="0" smtClean="0">
              <a:latin typeface="Century Gothic" pitchFamily="34" charset="0"/>
              <a:cs typeface="supermarket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 err="1" smtClean="0">
                <a:latin typeface="Century Gothic" pitchFamily="34" charset="0"/>
                <a:cs typeface="supermarket" pitchFamily="2" charset="0"/>
              </a:rPr>
              <a:t>mysql</a:t>
            </a:r>
            <a:endParaRPr lang="th-TH" sz="2800" dirty="0" smtClean="0">
              <a:latin typeface="Century Gothic" pitchFamily="34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0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98056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ขั้นตอนการซื้อสินค้า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2272" y="3058096"/>
            <a:ext cx="8458200" cy="658936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h-TH" sz="3600" dirty="0" smtClean="0">
                <a:latin typeface="supermarket" pitchFamily="2" charset="0"/>
                <a:cs typeface="supermarket" pitchFamily="2" charset="0"/>
              </a:rPr>
              <a:t>สำหรับลูกค้า</a:t>
            </a:r>
            <a:endParaRPr lang="th-TH" sz="36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8900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ขั้นตอนการซื้อสินค้า(ลูกค้า)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26061638"/>
              </p:ext>
            </p:extLst>
          </p:nvPr>
        </p:nvGraphicFramePr>
        <p:xfrm>
          <a:off x="755576" y="2924944"/>
          <a:ext cx="7848872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1475656" y="2011487"/>
            <a:ext cx="63367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4 </a:t>
            </a:r>
            <a:r>
              <a:rPr lang="th-TH" sz="4400" b="1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ขั้นตอนง่ายๆ ในการซื้อของ</a:t>
            </a: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http://www.flaticon.com/png/256/2478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4149079"/>
            <a:ext cx="3168352" cy="31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5445224"/>
            <a:ext cx="5472608" cy="86409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043608" y="4437112"/>
            <a:ext cx="1368152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4509120"/>
            <a:ext cx="1224136" cy="765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19672" y="5301208"/>
            <a:ext cx="216024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ounded Rectangle 8"/>
          <p:cNvSpPr/>
          <p:nvPr/>
        </p:nvSpPr>
        <p:spPr>
          <a:xfrm>
            <a:off x="2640658" y="5213788"/>
            <a:ext cx="563190" cy="3754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Oval 10"/>
          <p:cNvSpPr/>
          <p:nvPr/>
        </p:nvSpPr>
        <p:spPr>
          <a:xfrm>
            <a:off x="2730416" y="4797152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635896" y="5229200"/>
            <a:ext cx="0" cy="2880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60032" y="5205467"/>
            <a:ext cx="0" cy="2880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5896" y="5229200"/>
            <a:ext cx="12241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23928" y="5013176"/>
            <a:ext cx="12241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860032" y="5013176"/>
            <a:ext cx="288032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635896" y="5013176"/>
            <a:ext cx="288032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148064" y="5013176"/>
            <a:ext cx="0" cy="4803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923928" y="5013176"/>
            <a:ext cx="0" cy="2160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3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F19F8B-3537-4207-974D-566CFA33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4F19F8B-3537-4207-974D-566CFA33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962F19-44F1-4F1E-921D-9F40BF470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F7962F19-44F1-4F1E-921D-9F40BF4704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A935BE-0027-41C3-8CA9-80DC37EBA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0BA935BE-0027-41C3-8CA9-80DC37EBA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20600-002A-422F-9086-A346F91A4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5F720600-002A-422F-9086-A346F91A4F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V="1">
            <a:off x="5205924" y="3576185"/>
            <a:ext cx="0" cy="201305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ขั้นตอนการซื้อสินค้า(ลูกค้า)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1628800"/>
            <a:ext cx="690740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เลือก</a:t>
            </a: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ทดลองเลือกชมสินค้าภายในร้าน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00129" y="3933056"/>
            <a:ext cx="2161979" cy="20162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862108" y="3573016"/>
            <a:ext cx="504056" cy="36004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862108" y="5589240"/>
            <a:ext cx="504056" cy="36004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701868" y="3609020"/>
            <a:ext cx="504056" cy="36004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701868" y="5575725"/>
            <a:ext cx="504056" cy="36004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366164" y="3609020"/>
            <a:ext cx="0" cy="201305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dn3.iconfinder.com/data/icons/meanicons-base/512/meanicons_31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34" y="4171925"/>
            <a:ext cx="1526766" cy="12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 flipV="1">
            <a:off x="5191776" y="3593734"/>
            <a:ext cx="2174388" cy="65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205924" y="5575515"/>
            <a:ext cx="2174388" cy="65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thumbs.dreamstime.com/z/business-people-icon-set-486775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t="59912" r="64775" b="11011"/>
          <a:stretch/>
        </p:blipFill>
        <p:spPr bwMode="auto">
          <a:xfrm>
            <a:off x="2600411" y="3424062"/>
            <a:ext cx="1510376" cy="276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7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ขั้นตอนการซื้อสินค้า(ลูกค้า)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1628800"/>
            <a:ext cx="690740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2. </a:t>
            </a: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คิดเงิน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 </a:t>
            </a:r>
            <a:endParaRPr lang="th-TH" sz="5400" dirty="0" smtClean="0">
              <a:solidFill>
                <a:schemeClr val="accent6">
                  <a:lumMod val="50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นำของมาชำระเงินที่ฝั่งแคชเชียร์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2989" y="6084585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>
                <a:latin typeface="supermarket" pitchFamily="2" charset="0"/>
                <a:cs typeface="supermarket" pitchFamily="2" charset="0"/>
              </a:rPr>
              <a:t>จะได้ใบเสร็จรับเงินมา</a:t>
            </a:r>
            <a:r>
              <a:rPr lang="en-US" sz="2400" dirty="0">
                <a:latin typeface="supermarket" pitchFamily="2" charset="0"/>
                <a:cs typeface="supermarket" pitchFamily="2" charset="0"/>
              </a:rPr>
              <a:t> </a:t>
            </a:r>
            <a:r>
              <a:rPr lang="th-TH" sz="2400" dirty="0">
                <a:latin typeface="supermarket" pitchFamily="2" charset="0"/>
                <a:cs typeface="supermarket" pitchFamily="2" charset="0"/>
              </a:rPr>
              <a:t>ภายในจะบอกหมายเลขใบสั่งซื้ออยู่ </a:t>
            </a:r>
            <a:r>
              <a:rPr lang="en-US" sz="2400" dirty="0">
                <a:latin typeface="supermarket" pitchFamily="2" charset="0"/>
                <a:cs typeface="supermarket" pitchFamily="2" charset="0"/>
              </a:rPr>
              <a:t>(</a:t>
            </a:r>
            <a:r>
              <a:rPr lang="en-US" sz="2400" dirty="0" err="1">
                <a:latin typeface="supermarket" pitchFamily="2" charset="0"/>
                <a:cs typeface="supermarket" pitchFamily="2" charset="0"/>
              </a:rPr>
              <a:t>OrderID</a:t>
            </a:r>
            <a:r>
              <a:rPr lang="en-US" sz="2400" dirty="0">
                <a:latin typeface="supermarket" pitchFamily="2" charset="0"/>
                <a:cs typeface="supermarket" pitchFamily="2" charset="0"/>
              </a:rPr>
              <a:t>)</a:t>
            </a:r>
            <a:endParaRPr lang="th-TH" sz="24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3074" name="Picture 2" descr="http://free-pictograms.com/highresolution/l_1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88" y="2960175"/>
            <a:ext cx="4334781" cy="30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thumbs.dreamstime.com/z/business-people-icon-set-486775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t="59912" r="64775" b="11011"/>
          <a:stretch/>
        </p:blipFill>
        <p:spPr bwMode="auto">
          <a:xfrm>
            <a:off x="2915816" y="3044572"/>
            <a:ext cx="1507683" cy="27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1.iconfinder.com/data/icons/customicondesign-office6-shadow/256/US-doll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83" y="3218215"/>
            <a:ext cx="601227" cy="60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/>
          <p:cNvSpPr/>
          <p:nvPr/>
        </p:nvSpPr>
        <p:spPr>
          <a:xfrm>
            <a:off x="1177272" y="3218215"/>
            <a:ext cx="1412787" cy="1152128"/>
          </a:xfrm>
          <a:prstGeom prst="wedgeEllipseCallout">
            <a:avLst>
              <a:gd name="adj1" fmla="val 70775"/>
              <a:gd name="adj2" fmla="val 16101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https://cdn3.iconfinder.com/data/icons/meanicons-base/512/meanicons_3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58774"/>
            <a:ext cx="827720" cy="6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0081" t="17870" r="21060" b="8894"/>
          <a:stretch/>
        </p:blipFill>
        <p:spPr>
          <a:xfrm>
            <a:off x="2372536" y="2380561"/>
            <a:ext cx="4548307" cy="3537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23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ขั้นตอนการซื้อสินค้า(ลูกค้า)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1628800"/>
            <a:ext cx="690740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3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. </a:t>
            </a: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รอ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 </a:t>
            </a:r>
            <a:endParaRPr lang="th-TH" sz="5400" dirty="0">
              <a:solidFill>
                <a:schemeClr val="accent6">
                  <a:lumMod val="50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รอ</a:t>
            </a:r>
            <a:r>
              <a:rPr lang="th-TH" sz="3200" dirty="0">
                <a:latin typeface="supermarket" pitchFamily="2" charset="0"/>
                <a:cs typeface="supermarket" pitchFamily="2" charset="0"/>
              </a:rPr>
              <a:t>พนักงานจัดของ</a:t>
            </a:r>
          </a:p>
        </p:txBody>
      </p:sp>
      <p:pic>
        <p:nvPicPr>
          <p:cNvPr id="4098" name="Picture 2" descr="http://comps.canstockphoto.com/can-stock-photo_csp1290175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26"/>
          <a:stretch/>
        </p:blipFill>
        <p:spPr bwMode="auto">
          <a:xfrm>
            <a:off x="2504010" y="3086306"/>
            <a:ext cx="4444699" cy="287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4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508103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ขั้นตอนการซื้อสินค้า(ลูกค้า)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628800"/>
            <a:ext cx="690740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4. </a:t>
            </a: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รับของ</a:t>
            </a:r>
            <a:endParaRPr lang="th-TH" sz="5400" dirty="0">
              <a:solidFill>
                <a:schemeClr val="accent6">
                  <a:lumMod val="50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เมื่อถึงคิวท่านแล้ว </a:t>
            </a:r>
            <a:r>
              <a:rPr lang="th-TH" sz="3200" dirty="0">
                <a:latin typeface="supermarket" pitchFamily="2" charset="0"/>
                <a:cs typeface="supermarket" pitchFamily="2" charset="0"/>
              </a:rPr>
              <a:t>รับของพร้อมกลับบ้านได้เลย</a:t>
            </a:r>
          </a:p>
        </p:txBody>
      </p:sp>
      <p:pic>
        <p:nvPicPr>
          <p:cNvPr id="5122" name="Picture 2" descr="http://www.vectors4all.net/preview/shopping-vector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85" y="3190326"/>
            <a:ext cx="33337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72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5400" dirty="0">
                <a:latin typeface="supermarket" pitchFamily="2" charset="0"/>
                <a:cs typeface="supermarket" pitchFamily="2" charset="0"/>
              </a:rPr>
              <a:t> </a:t>
            </a:r>
            <a:r>
              <a:rPr lang="th-TH" sz="5400" dirty="0" smtClean="0">
                <a:latin typeface="supermarket" pitchFamily="2" charset="0"/>
                <a:cs typeface="supermarket" pitchFamily="2" charset="0"/>
              </a:rPr>
              <a:t>ระบบขายสินค้าหน้าร้านคือ </a:t>
            </a:r>
            <a:r>
              <a:rPr lang="en-US" sz="5400" dirty="0" smtClean="0">
                <a:latin typeface="supermarket" pitchFamily="2" charset="0"/>
                <a:cs typeface="supermarket" pitchFamily="2" charset="0"/>
              </a:rPr>
              <a:t>?</a:t>
            </a:r>
            <a:endParaRPr lang="th-TH" sz="54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36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98056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ขั้นตอนการซื้อสินค้า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2272" y="3058096"/>
            <a:ext cx="8458200" cy="658936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h-TH" sz="3600" dirty="0" smtClean="0">
                <a:latin typeface="supermarket" pitchFamily="2" charset="0"/>
                <a:cs typeface="supermarket" pitchFamily="2" charset="0"/>
              </a:rPr>
              <a:t>สำหรับแคชเชียร์</a:t>
            </a:r>
            <a:endParaRPr lang="th-TH" sz="36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48646310"/>
              </p:ext>
            </p:extLst>
          </p:nvPr>
        </p:nvGraphicFramePr>
        <p:xfrm>
          <a:off x="611560" y="2996952"/>
          <a:ext cx="8064896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827584" y="2060848"/>
            <a:ext cx="77048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4 </a:t>
            </a:r>
            <a:r>
              <a:rPr lang="th-TH" sz="4400" b="1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ขั้นตอนง่ายๆ ในการให้บริการลูกค้า</a:t>
            </a: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ขั้นตอนการซื้อสินค้า(แคชเชียร์)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6" name="Picture 2" descr="http://www.flaticon.com/png/256/2478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4149079"/>
            <a:ext cx="3168352" cy="31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5536" y="5445224"/>
            <a:ext cx="5472608" cy="86409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043608" y="4437112"/>
            <a:ext cx="1368152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4509120"/>
            <a:ext cx="1224136" cy="7650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9672" y="5301208"/>
            <a:ext cx="216024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ounded Rectangle 12"/>
          <p:cNvSpPr/>
          <p:nvPr/>
        </p:nvSpPr>
        <p:spPr>
          <a:xfrm>
            <a:off x="2640658" y="5213788"/>
            <a:ext cx="563190" cy="37545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/>
          <p:cNvSpPr/>
          <p:nvPr/>
        </p:nvSpPr>
        <p:spPr>
          <a:xfrm>
            <a:off x="2730416" y="4797152"/>
            <a:ext cx="360040" cy="3600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635896" y="5229200"/>
            <a:ext cx="0" cy="2880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60032" y="5205467"/>
            <a:ext cx="0" cy="2880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35896" y="5229200"/>
            <a:ext cx="12241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3928" y="5013176"/>
            <a:ext cx="12241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60032" y="5013176"/>
            <a:ext cx="288032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635896" y="5013176"/>
            <a:ext cx="288032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48064" y="5013176"/>
            <a:ext cx="0" cy="4803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23928" y="5013176"/>
            <a:ext cx="0" cy="2160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F19F8B-3537-4207-974D-566CFA33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4F19F8B-3537-4207-974D-566CFA33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962F19-44F1-4F1E-921D-9F40BF470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F7962F19-44F1-4F1E-921D-9F40BF4704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A935BE-0027-41C3-8CA9-80DC37EBA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0BA935BE-0027-41C3-8CA9-80DC37EBA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20600-002A-422F-9086-A346F91A4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5F720600-002A-422F-9086-A346F91A4F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ขั้นตอนการซื้อสินค้า(แคชเชียร์)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628800"/>
            <a:ext cx="690740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คิดเงิน</a:t>
            </a: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ชำระเงินสินค้าที่ลูกค้าต้องการ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6146" name="Picture 2" descr="http://images.sodahead.com/polls/0/0/1/8/9/6/7/9/5/185935032_Cashier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0" y="3375699"/>
            <a:ext cx="3097652" cy="31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0" t="19482" r="34809" b="18930"/>
          <a:stretch/>
        </p:blipFill>
        <p:spPr bwMode="auto">
          <a:xfrm>
            <a:off x="5364088" y="3188588"/>
            <a:ext cx="2736304" cy="332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2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ขั้นตอนการซื้อสินค้า(แคชเชียร์)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628800"/>
            <a:ext cx="78488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2. </a:t>
            </a: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พิมพ์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หลังจากชำระเงินเสร็จ ต้องพิมพ์ใบจัดของพร้อมใบเสร็จ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7170" name="Picture 2" descr="http://www.animated-gifs.eu/computing-printers/001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78" y="3573016"/>
            <a:ext cx="3373468" cy="26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ขั้นตอนการซื้อสินค้า(แคชเชียร์)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628800"/>
            <a:ext cx="78488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3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. </a:t>
            </a: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จัดของ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นำใบจัดของมาหาสินค้าในคลังที่ท่านเก็บไว้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8194" name="Picture 2" descr="http://www.clker.com/cliparts/a/a/d/0/11949851991485095926Traslocatore03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96" y="3212976"/>
            <a:ext cx="2952328" cy="33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8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ขั้นตอนการซื้อสินค้า(แคชเชียร์)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628800"/>
            <a:ext cx="78488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4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. </a:t>
            </a:r>
            <a:r>
              <a:rPr lang="th-TH" sz="54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พร้อมจ่าย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  <a:p>
            <a:r>
              <a:rPr lang="th-TH" sz="3200" dirty="0" smtClean="0">
                <a:latin typeface="supermarket" pitchFamily="2" charset="0"/>
                <a:cs typeface="supermarket" pitchFamily="2" charset="0"/>
              </a:rPr>
              <a:t>เมื่อจัดของเรียบร้อยแล้วให้ตั้งสถานะ “พร้อมรับของ”</a:t>
            </a:r>
            <a:endParaRPr lang="th-TH" sz="32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356992"/>
            <a:ext cx="5069363" cy="316835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51720" y="3861048"/>
            <a:ext cx="1080120" cy="6480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63688" y="4581128"/>
            <a:ext cx="216024" cy="144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16088" y="3573016"/>
            <a:ext cx="135632" cy="144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47664" y="4039364"/>
            <a:ext cx="360040" cy="1097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536" y="2924944"/>
            <a:ext cx="8458200" cy="658936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 smtClean="0"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sz="6000" dirty="0" smtClean="0">
                <a:latin typeface="supermarket" pitchFamily="2" charset="0"/>
                <a:cs typeface="supermarket" pitchFamily="2" charset="0"/>
              </a:rPr>
              <a:t>ของเว็บไซต์</a:t>
            </a:r>
            <a:endParaRPr lang="th-TH" sz="60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31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ของเว็บไซต์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r="1864" b="8660"/>
          <a:stretch/>
        </p:blipFill>
        <p:spPr bwMode="auto">
          <a:xfrm>
            <a:off x="395536" y="1916832"/>
            <a:ext cx="8349408" cy="3987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92989" y="6084585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หน้าหลัก</a:t>
            </a:r>
            <a:endParaRPr lang="th-TH" sz="24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4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ของเว็บไซต์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2989" y="6309320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หน้า</a:t>
            </a:r>
            <a:r>
              <a:rPr lang="en-US" sz="2400" dirty="0" smtClean="0">
                <a:latin typeface="supermarket" pitchFamily="2" charset="0"/>
                <a:cs typeface="supermarket" pitchFamily="2" charset="0"/>
              </a:rPr>
              <a:t> Point of Sale (</a:t>
            </a:r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แคชเชียร์)</a:t>
            </a:r>
            <a:endParaRPr lang="th-TH" sz="24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/>
          <a:stretch/>
        </p:blipFill>
        <p:spPr bwMode="auto">
          <a:xfrm>
            <a:off x="971600" y="1628800"/>
            <a:ext cx="727355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4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ของเว็บไซต์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2989" y="6309320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หน้าตอนชำระเงิน </a:t>
            </a:r>
            <a:r>
              <a:rPr lang="en-US" sz="2400" dirty="0" smtClean="0">
                <a:latin typeface="supermarket" pitchFamily="2" charset="0"/>
                <a:cs typeface="supermarket" pitchFamily="2" charset="0"/>
              </a:rPr>
              <a:t>(</a:t>
            </a:r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แคชเชียร์)</a:t>
            </a:r>
            <a:endParaRPr lang="th-TH" sz="24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78"/>
          <a:stretch/>
        </p:blipFill>
        <p:spPr bwMode="auto">
          <a:xfrm>
            <a:off x="899592" y="1700808"/>
            <a:ext cx="7189344" cy="455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4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764704"/>
            <a:ext cx="5940151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99592" y="692696"/>
            <a:ext cx="4968552" cy="1066800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 ระบบขายสินค้าหน้าร้านคือ ?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8819"/>
            <a:ext cx="4032448" cy="3024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569770"/>
            <a:ext cx="4141831" cy="2947462"/>
          </a:xfrm>
          <a:prstGeom prst="rect">
            <a:avLst/>
          </a:prstGeom>
        </p:spPr>
      </p:pic>
      <p:pic>
        <p:nvPicPr>
          <p:cNvPr id="10" name="Picture 4" descr="http://www.clipmass.com/upload/news/69/68650_fu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256371"/>
            <a:ext cx="4811193" cy="32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ของเว็บไซต์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2989" y="6309320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หน้าผู้จัดการร้าน</a:t>
            </a:r>
            <a:endParaRPr lang="th-TH" sz="24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2" r="1462" b="7901"/>
          <a:stretch/>
        </p:blipFill>
        <p:spPr bwMode="auto">
          <a:xfrm>
            <a:off x="251520" y="1941302"/>
            <a:ext cx="8640960" cy="415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4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94015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User Interface </a:t>
            </a:r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ของเว็บไซต์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2989" y="6309320"/>
            <a:ext cx="690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 smtClean="0">
                <a:latin typeface="supermarket" pitchFamily="2" charset="0"/>
                <a:cs typeface="supermarket" pitchFamily="2" charset="0"/>
              </a:rPr>
              <a:t>ใบเสร็จรับเงิน</a:t>
            </a:r>
            <a:endParaRPr lang="th-TH" sz="24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081" t="17870" r="21060" b="8894"/>
          <a:stretch/>
        </p:blipFill>
        <p:spPr>
          <a:xfrm>
            <a:off x="1691680" y="1615480"/>
            <a:ext cx="5914037" cy="4599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06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536" y="2924944"/>
            <a:ext cx="8458200" cy="658936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h-TH" sz="8800" dirty="0" smtClean="0">
                <a:latin typeface="supermarket" pitchFamily="2" charset="0"/>
                <a:cs typeface="supermarket" pitchFamily="2" charset="0"/>
              </a:rPr>
              <a:t>ฐานข้อมูล</a:t>
            </a:r>
            <a:endParaRPr lang="th-TH" sz="88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507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92696"/>
            <a:ext cx="6732240" cy="5040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620688"/>
            <a:ext cx="5868652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Entity-Relational Diagram</a:t>
            </a:r>
            <a:endParaRPr lang="th-TH" sz="32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7704" y="1268760"/>
            <a:ext cx="1656184" cy="360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upermarket" pitchFamily="2" charset="0"/>
                <a:cs typeface="supermarket" pitchFamily="2" charset="0"/>
              </a:rPr>
              <a:t>category</a:t>
            </a:r>
            <a:endParaRPr lang="th-TH" sz="14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7704" y="1628800"/>
            <a:ext cx="1656184" cy="73499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catid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description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ranking</a:t>
            </a:r>
            <a:endParaRPr lang="th-TH" sz="1400" dirty="0">
              <a:solidFill>
                <a:schemeClr val="accent2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4168" y="1052736"/>
            <a:ext cx="1656184" cy="3600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upermarket" pitchFamily="2" charset="0"/>
                <a:cs typeface="supermarket" pitchFamily="2" charset="0"/>
              </a:rPr>
              <a:t>product</a:t>
            </a:r>
            <a:endParaRPr lang="th-TH" sz="16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4168" y="1412776"/>
            <a:ext cx="1656184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u="sng" dirty="0" err="1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productid</a:t>
            </a:r>
            <a:endParaRPr lang="en-US" sz="1600" u="sng" dirty="0" smtClean="0">
              <a:solidFill>
                <a:schemeClr val="tx2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pname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pic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price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stock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type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barcode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cost</a:t>
            </a:r>
          </a:p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parentid</a:t>
            </a:r>
            <a:endParaRPr lang="th-TH" sz="1600" dirty="0">
              <a:solidFill>
                <a:schemeClr val="tx2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0260" y="2492896"/>
            <a:ext cx="1656184" cy="3600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upermarket" pitchFamily="2" charset="0"/>
                <a:cs typeface="supermarket" pitchFamily="2" charset="0"/>
              </a:rPr>
              <a:t>warehouse</a:t>
            </a:r>
            <a:endParaRPr lang="th-TH" sz="14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0260" y="2852936"/>
            <a:ext cx="1656184" cy="135323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 err="1" smtClean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warehouseid</a:t>
            </a:r>
            <a:endParaRPr lang="en-US" sz="1400" u="sng" dirty="0" smtClean="0">
              <a:solidFill>
                <a:schemeClr val="accent4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400" dirty="0" err="1" smtClean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wname</a:t>
            </a:r>
            <a:endParaRPr lang="en-US" sz="1400" dirty="0" smtClean="0">
              <a:solidFill>
                <a:schemeClr val="accent4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address</a:t>
            </a:r>
          </a:p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phone</a:t>
            </a:r>
          </a:p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email</a:t>
            </a:r>
          </a:p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website</a:t>
            </a:r>
            <a:endParaRPr lang="th-TH" sz="1400" dirty="0">
              <a:solidFill>
                <a:schemeClr val="accent4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84168" y="4653136"/>
            <a:ext cx="1656184" cy="3600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upermarket" pitchFamily="2" charset="0"/>
                <a:cs typeface="supermarket" pitchFamily="2" charset="0"/>
              </a:rPr>
              <a:t>order</a:t>
            </a:r>
            <a:endParaRPr lang="th-TH" sz="16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4168" y="5013176"/>
            <a:ext cx="1656184" cy="160697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u="sng" dirty="0" err="1" smtClean="0">
                <a:solidFill>
                  <a:schemeClr val="accent5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orderid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total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pay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status</a:t>
            </a:r>
          </a:p>
          <a:p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dateOrder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dateReceive</a:t>
            </a:r>
            <a:endParaRPr lang="th-TH" sz="1600" dirty="0">
              <a:solidFill>
                <a:schemeClr val="accent5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59632" y="4365104"/>
            <a:ext cx="165618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supermarket" pitchFamily="2" charset="0"/>
                <a:cs typeface="supermarket" pitchFamily="2" charset="0"/>
              </a:rPr>
              <a:t>member_staff</a:t>
            </a:r>
            <a:endParaRPr lang="th-TH" sz="14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59632" y="4725144"/>
            <a:ext cx="1656184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memberid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username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password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firstname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lastname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	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nickname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phone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email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position</a:t>
            </a:r>
          </a:p>
          <a:p>
            <a:endParaRPr lang="en-US" sz="1400" u="sng" dirty="0">
              <a:solidFill>
                <a:schemeClr val="accent6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5" name="Diamond 14"/>
          <p:cNvSpPr/>
          <p:nvPr/>
        </p:nvSpPr>
        <p:spPr>
          <a:xfrm>
            <a:off x="4139952" y="1682806"/>
            <a:ext cx="1296144" cy="612068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supermarket" pitchFamily="2" charset="0"/>
                <a:cs typeface="supermarket" pitchFamily="2" charset="0"/>
              </a:rPr>
              <a:t>have</a:t>
            </a:r>
            <a:endParaRPr lang="th-TH" b="1" dirty="0">
              <a:latin typeface="supermarket" pitchFamily="2" charset="0"/>
              <a:cs typeface="supermarket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563888" y="1988840"/>
            <a:ext cx="79208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48064" y="2060848"/>
            <a:ext cx="93610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48064" y="1916832"/>
            <a:ext cx="93610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3131840" y="2492896"/>
            <a:ext cx="2618606" cy="864096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supermarket" pitchFamily="2" charset="0"/>
                <a:cs typeface="supermarket" pitchFamily="2" charset="0"/>
              </a:rPr>
              <a:t>whmakeproduct</a:t>
            </a:r>
            <a:endParaRPr lang="en-US" sz="1400" b="1" dirty="0">
              <a:latin typeface="supermarket" pitchFamily="2" charset="0"/>
              <a:cs typeface="supermarket" pitchFamily="2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272708" y="3014954"/>
            <a:ext cx="81146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72708" y="2870938"/>
            <a:ext cx="81146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96444" y="2924944"/>
            <a:ext cx="66744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iamond 27"/>
          <p:cNvSpPr/>
          <p:nvPr/>
        </p:nvSpPr>
        <p:spPr>
          <a:xfrm>
            <a:off x="5544108" y="3861048"/>
            <a:ext cx="2700300" cy="612068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supermarket" pitchFamily="2" charset="0"/>
                <a:cs typeface="supermarket" pitchFamily="2" charset="0"/>
              </a:rPr>
              <a:t>buyproduct</a:t>
            </a:r>
            <a:endParaRPr lang="th-TH" sz="1600" b="1" dirty="0">
              <a:latin typeface="supermarket" pitchFamily="2" charset="0"/>
              <a:cs typeface="supermarket" pitchFamily="2" charset="0"/>
            </a:endParaRPr>
          </a:p>
        </p:txBody>
      </p:sp>
      <p:cxnSp>
        <p:nvCxnSpPr>
          <p:cNvPr id="37" name="Straight Connector 36"/>
          <p:cNvCxnSpPr>
            <a:stCxn id="8" idx="2"/>
            <a:endCxn id="28" idx="0"/>
          </p:cNvCxnSpPr>
          <p:nvPr/>
        </p:nvCxnSpPr>
        <p:spPr>
          <a:xfrm flipH="1">
            <a:off x="6894258" y="3645024"/>
            <a:ext cx="18002" cy="216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1" idx="0"/>
          </p:cNvCxnSpPr>
          <p:nvPr/>
        </p:nvCxnSpPr>
        <p:spPr>
          <a:xfrm>
            <a:off x="6912260" y="4437112"/>
            <a:ext cx="0" cy="216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iamond 45"/>
          <p:cNvSpPr/>
          <p:nvPr/>
        </p:nvSpPr>
        <p:spPr>
          <a:xfrm>
            <a:off x="3176160" y="4445699"/>
            <a:ext cx="2700300" cy="1008112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supermarket" pitchFamily="2" charset="0"/>
                <a:cs typeface="supermarket" pitchFamily="2" charset="0"/>
              </a:rPr>
              <a:t>membcontrolor</a:t>
            </a:r>
            <a:endParaRPr lang="en-US" sz="1600" b="1" dirty="0">
              <a:latin typeface="supermarket" pitchFamily="2" charset="0"/>
              <a:cs typeface="supermarke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15816" y="4949755"/>
            <a:ext cx="720080" cy="94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16724" y="4959170"/>
            <a:ext cx="66744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6732240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825848"/>
            <a:ext cx="8458200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Table</a:t>
            </a:r>
            <a:endParaRPr lang="th-TH" sz="48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68294"/>
              </p:ext>
            </p:extLst>
          </p:nvPr>
        </p:nvGraphicFramePr>
        <p:xfrm>
          <a:off x="395536" y="2132857"/>
          <a:ext cx="8352928" cy="1770751"/>
        </p:xfrm>
        <a:graphic>
          <a:graphicData uri="http://schemas.openxmlformats.org/drawingml/2006/table">
            <a:tbl>
              <a:tblPr/>
              <a:tblGrid>
                <a:gridCol w="1282841"/>
                <a:gridCol w="1282841"/>
                <a:gridCol w="835612"/>
                <a:gridCol w="1135210"/>
                <a:gridCol w="2124855"/>
                <a:gridCol w="1691569"/>
              </a:tblGrid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orderid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(5)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หมายเลขใบสั่งซื้อ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productid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(5)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หมายเลขสินค้า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piece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(5)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จำนวนชิ้นที่ลูกค้าซื้อ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94988" y="4102914"/>
            <a:ext cx="1999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latin typeface="supermarket" pitchFamily="2" charset="0"/>
                <a:cs typeface="supermarket" pitchFamily="2" charset="0"/>
              </a:rPr>
              <a:t>category</a:t>
            </a:r>
            <a:endParaRPr kumimoji="0" lang="th-TH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2725"/>
              </p:ext>
            </p:extLst>
          </p:nvPr>
        </p:nvGraphicFramePr>
        <p:xfrm>
          <a:off x="395536" y="4509120"/>
          <a:ext cx="8352929" cy="1630680"/>
        </p:xfrm>
        <a:graphic>
          <a:graphicData uri="http://schemas.openxmlformats.org/drawingml/2006/table">
            <a:tbl>
              <a:tblPr/>
              <a:tblGrid>
                <a:gridCol w="1302531"/>
                <a:gridCol w="1505782"/>
                <a:gridCol w="645187"/>
                <a:gridCol w="1155013"/>
                <a:gridCol w="2155089"/>
                <a:gridCol w="1589327"/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catid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(2)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หมวดหมู่</a:t>
                      </a:r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description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Varchar(100)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ชื่อหมวดหมู่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ranking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(3)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ลำดับแสดงชื่อหมวดหมู่</a:t>
                      </a:r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23528" y="1700808"/>
            <a:ext cx="1999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permarket" pitchFamily="2" charset="0"/>
                <a:cs typeface="supermarket" pitchFamily="2" charset="0"/>
              </a:rPr>
              <a:t>buyproduct</a:t>
            </a:r>
            <a:endParaRPr kumimoji="0" lang="th-TH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12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6732240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825848"/>
            <a:ext cx="8458200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Table</a:t>
            </a:r>
            <a:endParaRPr lang="th-TH" sz="48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324176"/>
              </p:ext>
            </p:extLst>
          </p:nvPr>
        </p:nvGraphicFramePr>
        <p:xfrm>
          <a:off x="395536" y="2205990"/>
          <a:ext cx="8352928" cy="1223010"/>
        </p:xfrm>
        <a:graphic>
          <a:graphicData uri="http://schemas.openxmlformats.org/drawingml/2006/table">
            <a:tbl>
              <a:tblPr/>
              <a:tblGrid>
                <a:gridCol w="1282841"/>
                <a:gridCol w="1282841"/>
                <a:gridCol w="835612"/>
                <a:gridCol w="1135210"/>
                <a:gridCol w="2124855"/>
                <a:gridCol w="1691569"/>
              </a:tblGrid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orderid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Int(5)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หมายเลขใบสั่งซื้อ</a:t>
                      </a:r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memberid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Int(10)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 </a:t>
                      </a: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ของพนักงาน</a:t>
                      </a:r>
                      <a:endParaRPr lang="th-TH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23528" y="1726649"/>
            <a:ext cx="22322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supermarket" pitchFamily="2" charset="0"/>
                <a:cs typeface="supermarket" pitchFamily="2" charset="0"/>
              </a:rPr>
              <a:t>membcontrolor</a:t>
            </a:r>
            <a:endParaRPr lang="en-US" sz="2400" dirty="0">
              <a:effectLst/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11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6732240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825848"/>
            <a:ext cx="8458200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Table</a:t>
            </a:r>
            <a:endParaRPr lang="th-TH" sz="48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40668" y="1726650"/>
            <a:ext cx="1999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supermarket" pitchFamily="2" charset="0"/>
                <a:cs typeface="supermarket" pitchFamily="2" charset="0"/>
              </a:rPr>
              <a:t>member_staff</a:t>
            </a:r>
            <a:endParaRPr lang="en-US" sz="2400" dirty="0">
              <a:effectLst/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7697"/>
              </p:ext>
            </p:extLst>
          </p:nvPr>
        </p:nvGraphicFramePr>
        <p:xfrm>
          <a:off x="467544" y="2249488"/>
          <a:ext cx="8208913" cy="4137380"/>
        </p:xfrm>
        <a:graphic>
          <a:graphicData uri="http://schemas.openxmlformats.org/drawingml/2006/table">
            <a:tbl>
              <a:tblPr/>
              <a:tblGrid>
                <a:gridCol w="1280074"/>
                <a:gridCol w="1280074"/>
                <a:gridCol w="833809"/>
                <a:gridCol w="880786"/>
                <a:gridCol w="2372246"/>
                <a:gridCol w="1561924"/>
              </a:tblGrid>
              <a:tr h="2584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9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memberid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(10)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ของพนักงาน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username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Varchar(50)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Username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ในการเข้าสู่ระบบ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password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Varchar(200)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Password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ในการเข้าสู่ระบบ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firstname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Varchar(60)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ชื่อจริง</a:t>
                      </a:r>
                      <a:endParaRPr lang="th-TH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3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lastname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Varchar(60)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นามสกุล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nickname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(60)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ชื่อเล่น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phone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(10)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เบอร์โทรศัพท์พนักงาน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email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Varchar(100)</a:t>
                      </a:r>
                      <a:endParaRPr lang="en-US" sz="18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อีเมล์พนักงาน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6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position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Char(1)</a:t>
                      </a:r>
                      <a:endParaRPr lang="en-US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ตำแหน่งในร้าน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‘C’-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แคชเชียร์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M’-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ผู้จัดการร้าน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A’-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ผู้ดูแลระบบ</a:t>
                      </a:r>
                      <a:endParaRPr lang="th-TH" sz="18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42277" marR="42277" marT="42277" marB="42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60625" y="224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  <a:t/>
            </a:r>
            <a:b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</a:b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3904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6732240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825848"/>
            <a:ext cx="8458200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Table</a:t>
            </a:r>
            <a:endParaRPr lang="th-TH" sz="48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12676" y="1527175"/>
            <a:ext cx="1999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supermarket" pitchFamily="2" charset="0"/>
                <a:cs typeface="supermarket" pitchFamily="2" charset="0"/>
              </a:rPr>
              <a:t>order</a:t>
            </a:r>
            <a:endParaRPr lang="en-US" sz="2400" dirty="0">
              <a:effectLst/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857438"/>
              </p:ext>
            </p:extLst>
          </p:nvPr>
        </p:nvGraphicFramePr>
        <p:xfrm>
          <a:off x="467544" y="1916832"/>
          <a:ext cx="8208913" cy="4613910"/>
        </p:xfrm>
        <a:graphic>
          <a:graphicData uri="http://schemas.openxmlformats.org/drawingml/2006/table">
            <a:tbl>
              <a:tblPr/>
              <a:tblGrid>
                <a:gridCol w="1280074"/>
                <a:gridCol w="1280074"/>
                <a:gridCol w="833809"/>
                <a:gridCol w="880786"/>
                <a:gridCol w="2372246"/>
                <a:gridCol w="1561924"/>
              </a:tblGrid>
              <a:tr h="2584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9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orderid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(5)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หมายเลขใบสั่งซื้อ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total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Decimal(7,2)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ราคารวมที่ลูกค้าต้องชำระ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pay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Decimal(7,2)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จำนวนเงินที่ลูกค้าชำระ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discount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Decimal(7,2)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ส่วนลดสำหรับลูกค้า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3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status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สถานะใบสั่งซื้อ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0-ยังไม่ได้ชำระ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1-ชำระเงินเสร็จสิ้น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2-กำลังจัดของ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3-รอรับของ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4-รับของเรียบร้อย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-1-มีปัญหา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dateOrder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datetime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วันที่รับใบสั่งซื้อ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dateReceive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datetime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วันที่รับสินค้า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print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สถานะการพิมพ์ใบเสร็จ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60625" y="224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  <a:t/>
            </a:r>
            <a:b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</a:b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15465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6732240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825848"/>
            <a:ext cx="8458200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Table</a:t>
            </a:r>
            <a:endParaRPr lang="th-TH" sz="48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12676" y="1484784"/>
            <a:ext cx="1999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product</a:t>
            </a:r>
            <a:endParaRPr lang="en-US" sz="2000" dirty="0">
              <a:effectLst/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20070"/>
              </p:ext>
            </p:extLst>
          </p:nvPr>
        </p:nvGraphicFramePr>
        <p:xfrm>
          <a:off x="467544" y="1844824"/>
          <a:ext cx="8208913" cy="4862142"/>
        </p:xfrm>
        <a:graphic>
          <a:graphicData uri="http://schemas.openxmlformats.org/drawingml/2006/table">
            <a:tbl>
              <a:tblPr/>
              <a:tblGrid>
                <a:gridCol w="1280074"/>
                <a:gridCol w="1280074"/>
                <a:gridCol w="833809"/>
                <a:gridCol w="880786"/>
                <a:gridCol w="2372246"/>
                <a:gridCol w="1561924"/>
              </a:tblGrid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productid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Int(10)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สินค้า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pname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ชื่อสินค้า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catid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Int(3)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FK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รหัสหมวดหมู่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pic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Varhcar(200)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รูปภาพสินค้า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price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Decimal(10,2)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ราคาขายต่อชิ้น 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cost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Decimal(10,2)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ราคาต้นทุนต่อชิ้น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stock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Int(5)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จำนวนสินค้าที่คงเหลือในร้าน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9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type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Int(2)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ชนิดสินค้า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1</a:t>
                      </a:r>
                      <a:r>
                        <a:rPr lang="th-T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-</a:t>
                      </a: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ปกติ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2</a:t>
                      </a:r>
                      <a:r>
                        <a:rPr lang="th-T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-</a:t>
                      </a: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มี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size </a:t>
                      </a: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เพิ่มเติม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3</a:t>
                      </a:r>
                      <a:r>
                        <a:rPr lang="th-TH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-</a:t>
                      </a: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สินค้าย่อย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barcode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Varchar(13)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หมายเลข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barcode </a:t>
                      </a: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ของสินค้า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5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parentid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(10)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รหัสของสินค้าแม่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60625" y="224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  <a:t/>
            </a:r>
            <a:b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</a:b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213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6732240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560" y="825848"/>
            <a:ext cx="8458200" cy="6589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Table</a:t>
            </a:r>
            <a:endParaRPr lang="th-TH" sz="48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5536" y="1484784"/>
            <a:ext cx="1999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supermarket" pitchFamily="2" charset="0"/>
                <a:cs typeface="supermarket" pitchFamily="2" charset="0"/>
              </a:rPr>
              <a:t>warehouse</a:t>
            </a:r>
            <a:endParaRPr lang="en-US" sz="2400" dirty="0">
              <a:effectLst/>
              <a:latin typeface="supermarket" pitchFamily="2" charset="0"/>
              <a:cs typeface="supermarket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43040"/>
              </p:ext>
            </p:extLst>
          </p:nvPr>
        </p:nvGraphicFramePr>
        <p:xfrm>
          <a:off x="467544" y="1988840"/>
          <a:ext cx="8208913" cy="2640330"/>
        </p:xfrm>
        <a:graphic>
          <a:graphicData uri="http://schemas.openxmlformats.org/drawingml/2006/table">
            <a:tbl>
              <a:tblPr/>
              <a:tblGrid>
                <a:gridCol w="1280074"/>
                <a:gridCol w="1280074"/>
                <a:gridCol w="833809"/>
                <a:gridCol w="880786"/>
                <a:gridCol w="2372246"/>
                <a:gridCol w="1561924"/>
              </a:tblGrid>
              <a:tr h="2584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9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warehouseid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Int(10)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ร้านรับเหมา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wname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ชื่อร้าน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address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Text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ที่อยู่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phone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เบอร์โทรศัพท์ร้าน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3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email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อีเมล์ของร้าน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website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Varchar(100)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เว็บไซต์ของร้าน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60625" y="224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  <a:t/>
            </a:r>
            <a:br>
              <a:rPr kumimoji="0" lang="th-TH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ngsana New" pitchFamily="18" charset="-34"/>
              </a:rPr>
            </a:b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308809"/>
              </p:ext>
            </p:extLst>
          </p:nvPr>
        </p:nvGraphicFramePr>
        <p:xfrm>
          <a:off x="475928" y="5229200"/>
          <a:ext cx="8200528" cy="1131570"/>
        </p:xfrm>
        <a:graphic>
          <a:graphicData uri="http://schemas.openxmlformats.org/drawingml/2006/table">
            <a:tbl>
              <a:tblPr/>
              <a:tblGrid>
                <a:gridCol w="1259435"/>
                <a:gridCol w="1259435"/>
                <a:gridCol w="820367"/>
                <a:gridCol w="1114498"/>
                <a:gridCol w="2086087"/>
                <a:gridCol w="1660706"/>
              </a:tblGrid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ชื่อฟิลด์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ชนิดข้อมูล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คีย์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Null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คำอธิบายฟิลด์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หมายเหตุ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productid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Int(10)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สินค้า</a:t>
                      </a:r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warehouseid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Int(10)</a:t>
                      </a:r>
                      <a:endParaRPr lang="en-US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PK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Not Null</a:t>
                      </a:r>
                      <a:endParaRPr lang="en-US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รหัส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ID </a:t>
                      </a: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supermarket" pitchFamily="2" charset="0"/>
                          <a:cs typeface="supermarket" pitchFamily="2" charset="0"/>
                        </a:rPr>
                        <a:t>ร้านรับเหมา</a:t>
                      </a:r>
                      <a:endParaRPr lang="th-TH" sz="160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h-TH" sz="1600" dirty="0">
                        <a:effectLst/>
                        <a:latin typeface="supermarket" pitchFamily="2" charset="0"/>
                        <a:cs typeface="supermarket" pitchFamily="2" charset="0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94375" y="4797152"/>
            <a:ext cx="19453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supermarket" pitchFamily="2" charset="0"/>
                <a:cs typeface="supermarket" pitchFamily="2" charset="0"/>
              </a:rPr>
              <a:t>whmakeproduct</a:t>
            </a:r>
            <a:endParaRPr lang="en-US" dirty="0">
              <a:effectLst/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04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72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6600" dirty="0" smtClean="0">
                <a:latin typeface="supermarket" pitchFamily="2" charset="0"/>
                <a:cs typeface="supermarket" pitchFamily="2" charset="0"/>
              </a:rPr>
              <a:t>ทำไมต้องชื่อ </a:t>
            </a:r>
            <a:r>
              <a:rPr lang="en-US" sz="6600" dirty="0" err="1" smtClean="0">
                <a:latin typeface="supermarket" pitchFamily="2" charset="0"/>
                <a:cs typeface="supermarket" pitchFamily="2" charset="0"/>
              </a:rPr>
              <a:t>CoinCoin</a:t>
            </a:r>
            <a:r>
              <a:rPr lang="en-US" sz="6600" dirty="0" smtClean="0">
                <a:latin typeface="supermarket" pitchFamily="2" charset="0"/>
                <a:cs typeface="supermarket" pitchFamily="2" charset="0"/>
              </a:rPr>
              <a:t>*</a:t>
            </a:r>
            <a:endParaRPr lang="th-TH" sz="66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68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3058096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61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คำสั่งการ </a:t>
            </a:r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Login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325" y="2524834"/>
            <a:ext cx="8387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SELECT * FROM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member_staff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WHERE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username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=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‘test’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AND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password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= ‘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test’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6" t="56789" r="13309" b="36243"/>
          <a:stretch/>
        </p:blipFill>
        <p:spPr bwMode="auto">
          <a:xfrm>
            <a:off x="755576" y="3199165"/>
            <a:ext cx="7578958" cy="63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33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คำสั่งแสดงรายชื่อบริษัทตัวแทน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325" y="2524834"/>
            <a:ext cx="83871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SELECT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w.warehouseID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,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w.wname,count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(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productid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)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AS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itemCount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FROM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warehouse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w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OUTER JOIN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whmakeproduct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wh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ON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w.warehouseid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=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wh.warehouseid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GROUP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BY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w.warehouseid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ORDER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BY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w.warehouseID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ASC;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262" t="72571" r="47885" b="14721"/>
          <a:stretch/>
        </p:blipFill>
        <p:spPr>
          <a:xfrm>
            <a:off x="1835696" y="4653136"/>
            <a:ext cx="5184576" cy="12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9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คำสั่งแสดงรายชื่อสินค้า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325" y="2524834"/>
            <a:ext cx="8387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SELECT * FROM product WHERE type &lt;= 2 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5032" t="48800" r="2363" b="8675"/>
          <a:stretch/>
        </p:blipFill>
        <p:spPr>
          <a:xfrm>
            <a:off x="738470" y="3140968"/>
            <a:ext cx="763284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คำสั่งแสดงใบสั่งซื้อ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325" y="2426112"/>
            <a:ext cx="83871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SELECT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ord.orderid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AS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orderid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, total, status,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dateOrder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,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dateReceive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,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firstname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, discount FROM `order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` AS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ord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OUTER JOIN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membcontrolor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as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mem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ON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ord.orderid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=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mem.orderid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OUTER JOIN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member_staff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staff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ON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mem.memberid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=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staff.memberid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ORDER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BY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ord.orderid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ASC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LIMIT 0, 20 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531" t="44982" r="35032" b="17514"/>
          <a:stretch/>
        </p:blipFill>
        <p:spPr>
          <a:xfrm>
            <a:off x="2172580" y="4077072"/>
            <a:ext cx="4847692" cy="250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2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คำสั่งแสดงใบเสร็จรับเงิน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325" y="2426112"/>
            <a:ext cx="83871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SELECT * FROM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‘order’ AS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ord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OUTER JOIN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buyproduct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AS buy ON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ord.orderid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=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buy.orderid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OUTER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JOIN product ON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product.productid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=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buy.productid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WHERE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ord.orderid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=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76;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204" t="51806" r="1306" b="20144"/>
          <a:stretch/>
        </p:blipFill>
        <p:spPr>
          <a:xfrm>
            <a:off x="1187624" y="4183345"/>
            <a:ext cx="6850364" cy="21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คำสั่งแสดงสถิติต่างๆ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3212976"/>
            <a:ext cx="8387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SELECT sum(total) AS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alltotal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 FROM `order` WHERE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dateOrder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supermarket" pitchFamily="2" charset="0"/>
                <a:cs typeface="supermarket" pitchFamily="2" charset="0"/>
              </a:rPr>
              <a:t>BETWEEN </a:t>
            </a:r>
            <a:r>
              <a:rPr lang="en-US" sz="2000" dirty="0" smtClean="0">
                <a:solidFill>
                  <a:srgbClr val="7030A0"/>
                </a:solidFill>
                <a:latin typeface="supermarket" pitchFamily="2" charset="0"/>
                <a:cs typeface="supermarket" pitchFamily="2" charset="0"/>
              </a:rPr>
              <a:t>2014-02-28 00:00:00</a:t>
            </a:r>
            <a:r>
              <a:rPr lang="en-US" sz="2000" dirty="0">
                <a:solidFill>
                  <a:srgbClr val="7030A0"/>
                </a:solidFill>
                <a:latin typeface="supermarket" pitchFamily="2" charset="0"/>
                <a:cs typeface="supermarket" pitchFamily="2" charset="0"/>
              </a:rPr>
              <a:t>' AND  </a:t>
            </a:r>
            <a:r>
              <a:rPr lang="en-US" sz="2000" dirty="0" smtClean="0">
                <a:solidFill>
                  <a:srgbClr val="7030A0"/>
                </a:solidFill>
                <a:latin typeface="supermarket" pitchFamily="2" charset="0"/>
                <a:cs typeface="supermarket" pitchFamily="2" charset="0"/>
              </a:rPr>
              <a:t>‘2014-02-28 23:59:59</a:t>
            </a:r>
            <a:r>
              <a:rPr lang="en-US" sz="2000" dirty="0">
                <a:solidFill>
                  <a:srgbClr val="7030A0"/>
                </a:solidFill>
                <a:latin typeface="supermarket" pitchFamily="2" charset="0"/>
                <a:cs typeface="supermarket" pitchFamily="2" charset="0"/>
              </a:rPr>
              <a:t>' </a:t>
            </a:r>
            <a:endParaRPr lang="th-TH" sz="2000" dirty="0">
              <a:solidFill>
                <a:srgbClr val="7030A0"/>
              </a:solidFill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45" t="34964" r="3730" b="56414"/>
          <a:stretch/>
        </p:blipFill>
        <p:spPr>
          <a:xfrm>
            <a:off x="499262" y="2492896"/>
            <a:ext cx="8243123" cy="5585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528" y="4005064"/>
            <a:ext cx="8387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SELECT sum(total) AS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alltotal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 FROM `order` WHERE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dateOrder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BETWEEN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'2014-02-01 00:00:00' AND  '2014-02-28 23:59:59'</a:t>
            </a:r>
            <a:endParaRPr lang="th-TH" sz="2000" dirty="0">
              <a:solidFill>
                <a:schemeClr val="accent6">
                  <a:lumMod val="50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7" y="4829090"/>
            <a:ext cx="8387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SELECT sum(total) AS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alltotal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FROM `order`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6" y="5373216"/>
            <a:ext cx="8387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SELECT sum(discount) AS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alltotal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 FROM `order`</a:t>
            </a:r>
            <a:endParaRPr lang="th-TH" sz="2000" dirty="0">
              <a:solidFill>
                <a:schemeClr val="accent4">
                  <a:lumMod val="7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525" y="5874574"/>
            <a:ext cx="8387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SELECT sum((piece*price)-(piece*cost)) FROM `</a:t>
            </a:r>
            <a:r>
              <a:rPr lang="en-US" sz="2000" dirty="0" err="1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buyproduct</a:t>
            </a:r>
            <a:r>
              <a:rPr lang="en-US" sz="2000" dirty="0" smtClean="0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` buy</a:t>
            </a:r>
          </a:p>
          <a:p>
            <a:r>
              <a:rPr lang="en-US" sz="2000" dirty="0" smtClean="0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INNER </a:t>
            </a:r>
            <a:r>
              <a:rPr lang="en-US" sz="2000" dirty="0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JOIN product ON </a:t>
            </a:r>
            <a:r>
              <a:rPr lang="en-US" sz="2000" dirty="0" err="1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buy.productid</a:t>
            </a:r>
            <a:r>
              <a:rPr lang="en-US" sz="2000" dirty="0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=</a:t>
            </a:r>
            <a:r>
              <a:rPr lang="en-US" sz="2000" dirty="0" err="1">
                <a:solidFill>
                  <a:srgbClr val="00B050"/>
                </a:solidFill>
                <a:latin typeface="supermarket" pitchFamily="2" charset="0"/>
                <a:cs typeface="supermarket" pitchFamily="2" charset="0"/>
              </a:rPr>
              <a:t>product.productid</a:t>
            </a:r>
            <a:endParaRPr lang="th-TH" sz="2000" dirty="0">
              <a:solidFill>
                <a:srgbClr val="00B050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'2014-02-01 00:00:00' AND '2014-02-28 23:59:59'</a:t>
            </a:r>
            <a:r>
              <a:rPr kumimoji="0" lang="th-TH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163826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หมวดหมู่สินค้าขายดี</a:t>
            </a:r>
          </a:p>
        </p:txBody>
      </p:sp>
      <p:sp>
        <p:nvSpPr>
          <p:cNvPr id="3" name="Rectangle 2"/>
          <p:cNvSpPr/>
          <p:nvPr/>
        </p:nvSpPr>
        <p:spPr>
          <a:xfrm>
            <a:off x="775748" y="2348880"/>
            <a:ext cx="83871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SELECT description, sum(piece) AS value 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FROM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category 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OUTER JOIN product ON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category.catid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=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product.catid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LEFT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OUTER JOIN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buyproduct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ON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product.productid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=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buyproduct.productid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GROUP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BY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category.catid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ORDER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BY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category.catid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ASC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1768" t="33263" r="2656" b="30909"/>
          <a:stretch/>
        </p:blipFill>
        <p:spPr>
          <a:xfrm>
            <a:off x="1907704" y="4306442"/>
            <a:ext cx="2658169" cy="2327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245" t="50855" r="66926" b="18350"/>
          <a:stretch/>
        </p:blipFill>
        <p:spPr>
          <a:xfrm>
            <a:off x="4969317" y="4287871"/>
            <a:ext cx="1821369" cy="25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733907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คำสั่งในการเพิ่มสินค้า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778" y="2928373"/>
            <a:ext cx="86031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INSERT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INTO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product (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pname,catid,pic,price,cost,stock,type,barcode,parentid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) </a:t>
            </a:r>
            <a:endParaRPr lang="en-US" sz="2000" dirty="0" smtClean="0">
              <a:latin typeface="supermarket" pitchFamily="2" charset="0"/>
              <a:cs typeface="supermarket" pitchFamily="2" charset="0"/>
            </a:endParaRP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VALUES ('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product_name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product_catid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nameimages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{$_POST[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product_price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’]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,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product_cost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product_stock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product_type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product_barcode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$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subproduct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');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4027" y="4973106"/>
            <a:ext cx="8603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INSERT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INTO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whmakeproduct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 (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productid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,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warehouseid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)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VALUES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productid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[0]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}, '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{$_POST['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product_warehouse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permarket" pitchFamily="2" charset="0"/>
                <a:cs typeface="supermarket" pitchFamily="2" charset="0"/>
              </a:rPr>
              <a:t>']}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');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400" y="2528263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//STEP1 - Add to table '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product'</a:t>
            </a:r>
            <a:endParaRPr lang="th-TH" sz="2000" dirty="0">
              <a:solidFill>
                <a:schemeClr val="bg1">
                  <a:lumMod val="6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026" y="4579022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//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STEP2 -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Add to table '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whmakrproduct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'</a:t>
            </a:r>
            <a:endParaRPr lang="th-TH" sz="2000" dirty="0">
              <a:solidFill>
                <a:schemeClr val="bg1">
                  <a:lumMod val="6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733907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คำสั่งในการเพิ่มพนักงาน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778" y="2485345"/>
            <a:ext cx="8603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INSERT INTO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member_staff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VALUES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(NULL, '$username', '$password', '$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firstname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'$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lastname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'$nickname', '$phone', '$email', '$position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');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iambig.com/shop/photo_product/nihaonumber848832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80274"/>
            <a:ext cx="2910177" cy="21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1.gstatic.com/images?q=tbn:ANd9GcRJLD6TGsEMiYwv9LwBPiJ0iNxFTnM4ujnTLOnG3Bt_LNgZCv7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331640" y="1929732"/>
            <a:ext cx="2283718" cy="22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9"/>
          <a:stretch/>
        </p:blipFill>
        <p:spPr>
          <a:xfrm>
            <a:off x="2821775" y="4591288"/>
            <a:ext cx="4126489" cy="1626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764704"/>
            <a:ext cx="522007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43608" y="692696"/>
            <a:ext cx="4114800" cy="1066800"/>
          </a:xfrm>
        </p:spPr>
        <p:txBody>
          <a:bodyPr>
            <a:normAutofit/>
          </a:bodyPr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ทำไมต้องชื่อ </a:t>
            </a:r>
            <a:r>
              <a:rPr lang="en-US" dirty="0" err="1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CoinCoin</a:t>
            </a:r>
            <a:r>
              <a:rPr lang="en-US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*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4594" y="2204864"/>
            <a:ext cx="104547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supermarket" pitchFamily="2" charset="0"/>
                <a:cs typeface="supermarket" pitchFamily="2" charset="0"/>
              </a:rPr>
              <a:t>+</a:t>
            </a:r>
            <a:endParaRPr lang="th-TH" sz="11500" dirty="0"/>
          </a:p>
        </p:txBody>
      </p:sp>
      <p:sp>
        <p:nvSpPr>
          <p:cNvPr id="8" name="Rectangle 7"/>
          <p:cNvSpPr/>
          <p:nvPr/>
        </p:nvSpPr>
        <p:spPr>
          <a:xfrm>
            <a:off x="2117590" y="4591288"/>
            <a:ext cx="84189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>
                <a:latin typeface="supermarket" pitchFamily="2" charset="0"/>
                <a:cs typeface="supermarket" pitchFamily="2" charset="0"/>
              </a:rPr>
              <a:t>=</a:t>
            </a:r>
            <a:endParaRPr lang="th-TH" sz="11500" dirty="0"/>
          </a:p>
        </p:txBody>
      </p:sp>
    </p:spTree>
    <p:extLst>
      <p:ext uri="{BB962C8B-B14F-4D97-AF65-F5344CB8AC3E}">
        <p14:creationId xmlns:p14="http://schemas.microsoft.com/office/powerpoint/2010/main" val="20282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4704"/>
            <a:ext cx="5004048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หลักการคำสั่งต่างๆในเว็บ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733907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supermarket" pitchFamily="2" charset="0"/>
                <a:cs typeface="supermarket" pitchFamily="2" charset="0"/>
              </a:rPr>
              <a:t>คำสั่งในการชำระเงิน</a:t>
            </a:r>
            <a:endParaRPr lang="th-TH" sz="28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325" y="2884874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INSERT INTO `order` VALUES (NULL, '$total', '$tender', '$discount', '1', '$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datetime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NULL, 0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);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4027" y="3892986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INSERT 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INTO `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buyproduct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` VALUES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('$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orderid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', ‘73', ‘5')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325" y="4789755"/>
            <a:ext cx="8603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UPDATE product SET stock = 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stock-5 </a:t>
            </a:r>
          </a:p>
          <a:p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WHERE </a:t>
            </a:r>
            <a:r>
              <a:rPr lang="en-US" sz="2000" dirty="0" err="1" smtClean="0">
                <a:latin typeface="supermarket" pitchFamily="2" charset="0"/>
                <a:cs typeface="supermarket" pitchFamily="2" charset="0"/>
              </a:rPr>
              <a:t>productid</a:t>
            </a:r>
            <a:r>
              <a:rPr lang="en-US" sz="2000" dirty="0" smtClean="0">
                <a:latin typeface="supermarket" pitchFamily="2" charset="0"/>
                <a:cs typeface="supermarket" pitchFamily="2" charset="0"/>
              </a:rPr>
              <a:t>=73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828" y="6125234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upermarket" pitchFamily="2" charset="0"/>
                <a:cs typeface="supermarket" pitchFamily="2" charset="0"/>
              </a:rPr>
              <a:t>INSERT INTO 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membcontrolor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 VALUES ('$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orderid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', '$</a:t>
            </a:r>
            <a:r>
              <a:rPr lang="en-US" sz="2000" dirty="0" err="1">
                <a:latin typeface="supermarket" pitchFamily="2" charset="0"/>
                <a:cs typeface="supermarket" pitchFamily="2" charset="0"/>
              </a:rPr>
              <a:t>staffid</a:t>
            </a:r>
            <a:r>
              <a:rPr lang="en-US" sz="2000" dirty="0">
                <a:latin typeface="supermarket" pitchFamily="2" charset="0"/>
                <a:cs typeface="supermarket" pitchFamily="2" charset="0"/>
              </a:rPr>
              <a:t>')</a:t>
            </a:r>
            <a:endParaRPr lang="th-TH" sz="2000" dirty="0"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400" y="2528263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//STEP1 - Add to table 'order'</a:t>
            </a:r>
            <a:endParaRPr lang="th-TH" sz="2000" dirty="0">
              <a:solidFill>
                <a:schemeClr val="bg1">
                  <a:lumMod val="6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026" y="3498902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//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STEP2 -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Add to table '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buyproduct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'</a:t>
            </a:r>
            <a:endParaRPr lang="th-TH" sz="2000" dirty="0">
              <a:solidFill>
                <a:schemeClr val="bg1">
                  <a:lumMod val="6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6602" y="4437112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//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STEP3 -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Remove stock from product</a:t>
            </a:r>
            <a:endParaRPr lang="th-TH" sz="2000" dirty="0">
              <a:solidFill>
                <a:schemeClr val="bg1">
                  <a:lumMod val="6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528" y="5725124"/>
            <a:ext cx="8603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//STEP4  - Add staff to product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supermarket" pitchFamily="2" charset="0"/>
                <a:cs typeface="supermarket" pitchFamily="2" charset="0"/>
              </a:rPr>
              <a:t>membcontrolor</a:t>
            </a:r>
            <a:endParaRPr lang="th-TH" sz="2000" dirty="0">
              <a:solidFill>
                <a:schemeClr val="bg1">
                  <a:lumMod val="65000"/>
                </a:schemeClr>
              </a:solidFill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en-US" sz="7200" dirty="0" smtClean="0">
                <a:latin typeface="supermarket" pitchFamily="2" charset="0"/>
                <a:cs typeface="supermarket" pitchFamily="2" charset="0"/>
              </a:rPr>
              <a:t>Demonstration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80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ขออาสาสมัคร </a:t>
            </a:r>
            <a:r>
              <a:rPr lang="en-US" sz="7200" dirty="0" smtClean="0">
                <a:latin typeface="supermarket" pitchFamily="2" charset="0"/>
                <a:cs typeface="supermarket" pitchFamily="2" charset="0"/>
              </a:rPr>
              <a:t>3 </a:t>
            </a:r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คน </a:t>
            </a:r>
            <a:r>
              <a:rPr lang="en-US" sz="7200" dirty="0" smtClean="0">
                <a:latin typeface="supermarket" pitchFamily="2" charset="0"/>
                <a:cs typeface="supermarket" pitchFamily="2" charset="0"/>
              </a:rPr>
              <a:t>^ ^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98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en-US" sz="7200" dirty="0" smtClean="0">
                <a:latin typeface="supermarket" pitchFamily="2" charset="0"/>
                <a:cs typeface="supermarket" pitchFamily="2" charset="0"/>
              </a:rPr>
              <a:t>Thank You </a:t>
            </a:r>
            <a:r>
              <a:rPr lang="en-US" sz="7200" dirty="0" smtClean="0">
                <a:latin typeface="supermarket" pitchFamily="2" charset="0"/>
                <a:cs typeface="supermarket" pitchFamily="2" charset="0"/>
                <a:sym typeface="Wingdings" panose="05000000000000000000" pitchFamily="2" charset="2"/>
              </a:rPr>
              <a:t>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7200" dirty="0" smtClean="0">
                <a:latin typeface="supermarket" pitchFamily="2" charset="0"/>
                <a:cs typeface="supermarket" pitchFamily="2" charset="0"/>
              </a:rPr>
              <a:t>ที่มาและความสำคัญ</a:t>
            </a:r>
            <a:endParaRPr lang="th-TH" sz="72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54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3744416" cy="2268604"/>
          </a:xfrm>
        </p:spPr>
      </p:pic>
      <p:sp>
        <p:nvSpPr>
          <p:cNvPr id="5" name="Rectangle 4"/>
          <p:cNvSpPr/>
          <p:nvPr/>
        </p:nvSpPr>
        <p:spPr>
          <a:xfrm>
            <a:off x="1" y="764704"/>
            <a:ext cx="522007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ที่มาและความสำคัญ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536" y="4149080"/>
            <a:ext cx="3744416" cy="5040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 smtClean="0">
                <a:solidFill>
                  <a:schemeClr val="tx1"/>
                </a:solidFill>
                <a:latin typeface="supermarket" pitchFamily="2" charset="0"/>
                <a:cs typeface="supermarket" pitchFamily="2" charset="0"/>
              </a:rPr>
              <a:t>เครื่องใหญ่หนาเทอะทะ</a:t>
            </a:r>
            <a:r>
              <a:rPr lang="en-US" sz="2400" dirty="0" smtClean="0">
                <a:solidFill>
                  <a:schemeClr val="tx1"/>
                </a:solidFill>
                <a:latin typeface="supermarket" pitchFamily="2" charset="0"/>
                <a:cs typeface="supermarket" pitchFamily="2" charset="0"/>
              </a:rPr>
              <a:t>!</a:t>
            </a:r>
            <a:endParaRPr lang="th-TH" sz="2400" dirty="0">
              <a:solidFill>
                <a:schemeClr val="tx1"/>
              </a:solidFill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2052" name="Picture 4" descr="http://img.painaidii.com/images/20140130_3_1391095286_8752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3" r="10394"/>
          <a:stretch/>
        </p:blipFill>
        <p:spPr bwMode="auto">
          <a:xfrm>
            <a:off x="2610037" y="2728036"/>
            <a:ext cx="4148065" cy="263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811862" y="5464340"/>
            <a:ext cx="3744416" cy="5040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 smtClean="0">
                <a:solidFill>
                  <a:schemeClr val="tx1"/>
                </a:solidFill>
                <a:latin typeface="supermarket" pitchFamily="2" charset="0"/>
                <a:cs typeface="supermarket" pitchFamily="2" charset="0"/>
              </a:rPr>
              <a:t>ใช้เวลาต่อคิวนาน</a:t>
            </a:r>
            <a:r>
              <a:rPr lang="en-US" sz="2400" dirty="0" smtClean="0">
                <a:solidFill>
                  <a:schemeClr val="tx1"/>
                </a:solidFill>
                <a:latin typeface="supermarket" pitchFamily="2" charset="0"/>
                <a:cs typeface="supermarket" pitchFamily="2" charset="0"/>
              </a:rPr>
              <a:t>!</a:t>
            </a:r>
            <a:endParaRPr lang="th-TH" sz="2400" dirty="0">
              <a:solidFill>
                <a:schemeClr val="tx1"/>
              </a:solidFill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2054" name="Picture 6" descr="http://www.chivitchiva.com/wp-content/uploads/2012/11/%E0%B8%81%E0%B8%B1%E0%B8%87%E0%B8%A7%E0%B8%A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639955"/>
            <a:ext cx="3744415" cy="24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364024" y="6157104"/>
            <a:ext cx="1456510" cy="5040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 smtClean="0">
                <a:solidFill>
                  <a:schemeClr val="tx1"/>
                </a:solidFill>
                <a:latin typeface="supermarket" pitchFamily="2" charset="0"/>
                <a:cs typeface="supermarket" pitchFamily="2" charset="0"/>
              </a:rPr>
              <a:t>เครียด</a:t>
            </a:r>
            <a:r>
              <a:rPr lang="en-US" sz="2400" dirty="0" smtClean="0">
                <a:solidFill>
                  <a:schemeClr val="tx1"/>
                </a:solidFill>
                <a:latin typeface="supermarket" pitchFamily="2" charset="0"/>
                <a:cs typeface="supermarket" pitchFamily="2" charset="0"/>
              </a:rPr>
              <a:t> !!!!!!</a:t>
            </a:r>
            <a:endParaRPr lang="th-TH" sz="2400" dirty="0">
              <a:solidFill>
                <a:schemeClr val="tx1"/>
              </a:solidFill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764704"/>
            <a:ext cx="5220072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34008"/>
            <a:ext cx="8229600" cy="1066800"/>
          </a:xfrm>
        </p:spPr>
        <p:txBody>
          <a:bodyPr/>
          <a:lstStyle/>
          <a:p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ที่มาและความสำคัญ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pic>
        <p:nvPicPr>
          <p:cNvPr id="6" name="Picture 2" descr="http://www.ipadenclosures.com/php-oak/themes/global/admin_images/800/ipad-pos-kiosk_3_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0848"/>
            <a:ext cx="5617128" cy="424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t="12549" r="9019" b="21935"/>
          <a:stretch/>
        </p:blipFill>
        <p:spPr>
          <a:xfrm>
            <a:off x="2051720" y="2702389"/>
            <a:ext cx="1390589" cy="11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996952"/>
            <a:ext cx="8458200" cy="658936"/>
          </a:xfrm>
        </p:spPr>
        <p:txBody>
          <a:bodyPr>
            <a:noAutofit/>
          </a:bodyPr>
          <a:lstStyle/>
          <a:p>
            <a:pPr algn="r"/>
            <a:r>
              <a:rPr lang="th-TH" sz="6000" dirty="0" smtClean="0">
                <a:latin typeface="supermarket" pitchFamily="2" charset="0"/>
                <a:cs typeface="supermarket" pitchFamily="2" charset="0"/>
              </a:rPr>
              <a:t>ลักษณะเด่นของ </a:t>
            </a:r>
            <a:r>
              <a:rPr lang="en-US" sz="6000" dirty="0" err="1" smtClean="0">
                <a:latin typeface="supermarket" pitchFamily="2" charset="0"/>
                <a:cs typeface="supermarket" pitchFamily="2" charset="0"/>
              </a:rPr>
              <a:t>CoinCoin</a:t>
            </a:r>
            <a:r>
              <a:rPr lang="en-US" sz="6000" dirty="0" smtClean="0">
                <a:latin typeface="supermarket" pitchFamily="2" charset="0"/>
                <a:cs typeface="supermarket" pitchFamily="2" charset="0"/>
              </a:rPr>
              <a:t>*</a:t>
            </a:r>
            <a:endParaRPr lang="th-TH" sz="6000" dirty="0">
              <a:latin typeface="supermarket" pitchFamily="2" charset="0"/>
              <a:cs typeface="supermark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42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1362</TotalTime>
  <Words>2652</Words>
  <Application>Microsoft Office PowerPoint</Application>
  <PresentationFormat>On-screen Show (4:3)</PresentationFormat>
  <Paragraphs>605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 Unicode MS</vt:lpstr>
      <vt:lpstr>Angsana New</vt:lpstr>
      <vt:lpstr>Arial</vt:lpstr>
      <vt:lpstr>Calibri</vt:lpstr>
      <vt:lpstr>Century Gothic</vt:lpstr>
      <vt:lpstr>Cordia New</vt:lpstr>
      <vt:lpstr>Georgia</vt:lpstr>
      <vt:lpstr>supermarket</vt:lpstr>
      <vt:lpstr>Trebuchet MS</vt:lpstr>
      <vt:lpstr>Wingdings</vt:lpstr>
      <vt:lpstr>Wingdings 2</vt:lpstr>
      <vt:lpstr>Urban</vt:lpstr>
      <vt:lpstr>ระบบขายสินค้าแสดงเอกลักษณ์ความเป็นไทยผ่านหน้าร้าน</vt:lpstr>
      <vt:lpstr> ระบบขายสินค้าหน้าร้านคือ ?</vt:lpstr>
      <vt:lpstr> ระบบขายสินค้าหน้าร้านคือ ?</vt:lpstr>
      <vt:lpstr>ทำไมต้องชื่อ CoinCoin*</vt:lpstr>
      <vt:lpstr>ทำไมต้องชื่อ CoinCoin*</vt:lpstr>
      <vt:lpstr>ที่มาและความสำคัญ</vt:lpstr>
      <vt:lpstr>ที่มาและความสำคัญ</vt:lpstr>
      <vt:lpstr>ที่มาและความสำคัญ</vt:lpstr>
      <vt:lpstr>ลักษณะเด่นของ CoinCoin*</vt:lpstr>
      <vt:lpstr>ลักษณะเด่นของ CoinCoin*</vt:lpstr>
      <vt:lpstr>ลักษณะเด่นของ CoinCoin*</vt:lpstr>
      <vt:lpstr>ภาษาที่ใช้ในการสร้างเว็บ</vt:lpstr>
      <vt:lpstr>ภาษาที่ใช้ในการสร้างเว็บ</vt:lpstr>
      <vt:lpstr>ขั้นตอนการซื้อสินค้า</vt:lpstr>
      <vt:lpstr>ขั้นตอนการซื้อสินค้า(ลูกค้า)</vt:lpstr>
      <vt:lpstr>ขั้นตอนการซื้อสินค้า(ลูกค้า)</vt:lpstr>
      <vt:lpstr>ขั้นตอนการซื้อสินค้า(ลูกค้า)</vt:lpstr>
      <vt:lpstr>ขั้นตอนการซื้อสินค้า(ลูกค้า)</vt:lpstr>
      <vt:lpstr>ขั้นตอนการซื้อสินค้า(ลูกค้า)</vt:lpstr>
      <vt:lpstr>ขั้นตอนการซื้อสินค้า</vt:lpstr>
      <vt:lpstr>ขั้นตอนการซื้อสินค้า(แคชเชียร์)</vt:lpstr>
      <vt:lpstr>ขั้นตอนการซื้อสินค้า(แคชเชียร์)</vt:lpstr>
      <vt:lpstr>ขั้นตอนการซื้อสินค้า(แคชเชียร์)</vt:lpstr>
      <vt:lpstr>ขั้นตอนการซื้อสินค้า(แคชเชียร์)</vt:lpstr>
      <vt:lpstr>ขั้นตอนการซื้อสินค้า(แคชเชียร์)</vt:lpstr>
      <vt:lpstr>PowerPoint Presentation</vt:lpstr>
      <vt:lpstr>User Interface ของเว็บไซต์</vt:lpstr>
      <vt:lpstr>User Interface ของเว็บไซต์</vt:lpstr>
      <vt:lpstr>User Interface ของเว็บไซต์</vt:lpstr>
      <vt:lpstr>User Interface ของเว็บไซต์</vt:lpstr>
      <vt:lpstr>User Interface ของเว็บไซต์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หลักการคำสั่งต่างๆในเว็บ</vt:lpstr>
      <vt:lpstr>Demonstration</vt:lpstr>
      <vt:lpstr>ขออาสาสมัคร 3 คน ^ ^</vt:lpstr>
      <vt:lpstr>Thank You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ระบบขายสินค้าแสดงเอกลักษณ์ ความเป็นไทยผ่านหน้าร้าน (CoinCoin*)</dc:title>
  <dc:creator>nppi3enz</dc:creator>
  <cp:keywords>coincoin, present, database</cp:keywords>
  <cp:lastModifiedBy>nppi3enz</cp:lastModifiedBy>
  <cp:revision>114</cp:revision>
  <dcterms:created xsi:type="dcterms:W3CDTF">2014-02-12T16:43:24Z</dcterms:created>
  <dcterms:modified xsi:type="dcterms:W3CDTF">2014-02-21T01:22:59Z</dcterms:modified>
</cp:coreProperties>
</file>